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Roboto"/>
      <p:regular r:id="rId18"/>
      <p:bold r:id="rId19"/>
      <p:italic r:id="rId20"/>
      <p:boldItalic r:id="rId21"/>
    </p:embeddedFont>
    <p:embeddedFont>
      <p:font typeface="Inter"/>
      <p:regular r:id="rId22"/>
      <p:bold r:id="rId23"/>
    </p:embeddedFont>
    <p:embeddedFont>
      <p:font typeface="Montserra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7333">
          <p15:clr>
            <a:srgbClr val="A4A3A4"/>
          </p15:clr>
        </p15:guide>
        <p15:guide id="4" pos="347">
          <p15:clr>
            <a:srgbClr val="A4A3A4"/>
          </p15:clr>
        </p15:guide>
        <p15:guide id="5" orient="horz" pos="346">
          <p15:clr>
            <a:srgbClr val="A4A3A4"/>
          </p15:clr>
        </p15:guide>
        <p15:guide id="6" orient="horz" pos="3997">
          <p15:clr>
            <a:srgbClr val="A4A3A4"/>
          </p15:clr>
        </p15:guide>
      </p15:sldGuideLst>
    </p:ext>
    <p:ext uri="GoogleSlidesCustomDataVersion2">
      <go:slidesCustomData xmlns:go="http://customooxmlschemas.google.com/" r:id="rId28" roundtripDataSignature="AMtx7mhmjbMh1rpjPbWmCHwTFMYqSyo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7333"/>
        <p:guide pos="347"/>
        <p:guide pos="346" orient="horz"/>
        <p:guide pos="399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Inter-regular.fntdata"/><Relationship Id="rId21" Type="http://schemas.openxmlformats.org/officeDocument/2006/relationships/font" Target="fonts/Roboto-boldItalic.fntdata"/><Relationship Id="rId24" Type="http://schemas.openxmlformats.org/officeDocument/2006/relationships/font" Target="fonts/Montserrat-regular.fntdata"/><Relationship Id="rId23" Type="http://schemas.openxmlformats.org/officeDocument/2006/relationships/font" Target="fonts/Int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customschemas.google.com/relationships/presentationmetadata" Target="meta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20b3e3191_0_0:notes"/>
          <p:cNvSpPr/>
          <p:nvPr>
            <p:ph idx="2" type="sldImg"/>
          </p:nvPr>
        </p:nvSpPr>
        <p:spPr>
          <a:xfrm>
            <a:off x="343070" y="428572"/>
            <a:ext cx="2742900" cy="115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g2e20b3e3191_0_0:notes"/>
          <p:cNvSpPr txBox="1"/>
          <p:nvPr>
            <p:ph idx="1" type="body"/>
          </p:nvPr>
        </p:nvSpPr>
        <p:spPr>
          <a:xfrm>
            <a:off x="342900" y="1650002"/>
            <a:ext cx="2743200" cy="1350000"/>
          </a:xfrm>
          <a:prstGeom prst="rect">
            <a:avLst/>
          </a:prstGeom>
          <a:noFill/>
          <a:ln>
            <a:noFill/>
          </a:ln>
        </p:spPr>
        <p:txBody>
          <a:bodyPr anchorCtr="0" anchor="t" bIns="20950" lIns="41900" spcFirstLastPara="1" rIns="41900" wrap="square" tIns="20950">
            <a:noAutofit/>
          </a:bodyPr>
          <a:lstStyle/>
          <a:p>
            <a:pPr indent="0" lvl="0" marL="0" rtl="0" algn="l">
              <a:lnSpc>
                <a:spcPct val="100000"/>
              </a:lnSpc>
              <a:spcBef>
                <a:spcPts val="0"/>
              </a:spcBef>
              <a:spcAft>
                <a:spcPts val="0"/>
              </a:spcAft>
              <a:buSzPts val="600"/>
              <a:buNone/>
            </a:pPr>
            <a:r>
              <a:t/>
            </a:r>
            <a:endParaRPr/>
          </a:p>
        </p:txBody>
      </p:sp>
      <p:sp>
        <p:nvSpPr>
          <p:cNvPr id="73" name="Google Shape;73;g2e20b3e3191_0_0:notes"/>
          <p:cNvSpPr txBox="1"/>
          <p:nvPr>
            <p:ph idx="12" type="sldNum"/>
          </p:nvPr>
        </p:nvSpPr>
        <p:spPr>
          <a:xfrm>
            <a:off x="1942306" y="3256551"/>
            <a:ext cx="1485900" cy="171900"/>
          </a:xfrm>
          <a:prstGeom prst="rect">
            <a:avLst/>
          </a:prstGeom>
          <a:noFill/>
          <a:ln>
            <a:noFill/>
          </a:ln>
        </p:spPr>
        <p:txBody>
          <a:bodyPr anchorCtr="0" anchor="b" bIns="20950" lIns="41900" spcFirstLastPara="1" rIns="41900" wrap="square" tIns="20950">
            <a:noAutofit/>
          </a:bodyPr>
          <a:lstStyle/>
          <a:p>
            <a:pPr indent="0" lvl="0" marL="0" rtl="0" algn="r">
              <a:lnSpc>
                <a:spcPct val="100000"/>
              </a:lnSpc>
              <a:spcBef>
                <a:spcPts val="0"/>
              </a:spcBef>
              <a:spcAft>
                <a:spcPts val="0"/>
              </a:spcAft>
              <a:buSzPts val="600"/>
              <a:buNone/>
            </a:pPr>
            <a:fld id="{00000000-1234-1234-1234-123412341234}" type="slidenum">
              <a:rPr lang="en-US" sz="600"/>
              <a:t>‹#›</a:t>
            </a:fld>
            <a:endParaRPr sz="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e2573388f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Although # of the number membership is our primary </a:t>
            </a:r>
            <a:r>
              <a:rPr lang="en-US"/>
              <a:t>outcome</a:t>
            </a:r>
            <a:r>
              <a:rPr lang="en-US"/>
              <a:t>, we also care about other KPI such as Revenue. As seen earlier in the model diagram,  the </a:t>
            </a:r>
            <a:r>
              <a:rPr lang="en-US"/>
              <a:t>Immediate effect of ending the program results in a </a:t>
            </a:r>
            <a:r>
              <a:rPr lang="en-US"/>
              <a:t>drop of subscribers, </a:t>
            </a:r>
            <a:r>
              <a:rPr lang="en-US"/>
              <a:t>Netflix </a:t>
            </a:r>
            <a:r>
              <a:rPr lang="en-US"/>
              <a:t>revnue</a:t>
            </a:r>
            <a:r>
              <a:rPr lang="en-US"/>
              <a:t> steady trending up. </a:t>
            </a:r>
            <a:r>
              <a:rPr lang="en-US"/>
              <a:t>There are other component that offset the negative effect causing by decrease of 。</a:t>
            </a:r>
            <a:r>
              <a:rPr lang="en-US">
                <a:solidFill>
                  <a:schemeClr val="dk1"/>
                </a:solidFill>
              </a:rPr>
              <a:t>By enforcing paid memberships and purying its customer base to those who are willing to pay for good content actually .</a:t>
            </a:r>
            <a:endParaRPr/>
          </a:p>
        </p:txBody>
      </p:sp>
      <p:sp>
        <p:nvSpPr>
          <p:cNvPr id="330" name="Google Shape;330;g2e2573388f1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e224ac593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e224ac5931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224ac593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e224ac5931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20b3e3191_1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20b3e3191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20b3e3191_1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20b3e3191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Understanding the Direct Network Effect in Netflix's Business Model:</a:t>
            </a:r>
            <a:endParaRPr/>
          </a:p>
          <a:p>
            <a:pPr indent="0" lvl="0" marL="0" rtl="0" algn="l">
              <a:spcBef>
                <a:spcPts val="0"/>
              </a:spcBef>
              <a:spcAft>
                <a:spcPts val="0"/>
              </a:spcAft>
              <a:buClr>
                <a:schemeClr val="dk1"/>
              </a:buClr>
              <a:buSzPts val="1100"/>
              <a:buFont typeface="Arial"/>
              <a:buNone/>
            </a:pPr>
            <a:r>
              <a:rPr lang="en-US"/>
              <a:t>and in this platform there are 3 key </a:t>
            </a:r>
            <a:r>
              <a:rPr lang="en-US"/>
              <a:t>component</a:t>
            </a:r>
            <a:r>
              <a:rPr lang="en-US"/>
              <a:t> the direct network effect. Starting from the left and moving clockwise, subscribers are Netflix's primary engine. The addition of more subscribers helps Netflix better understand customer preferences and produce superior content, thereby enhancing the subscriber experience. On the other hand, both Netflix Originals and copyrighted content experience a negative direct network effect, as more similar content tends to diverge viewer preferences.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Now, moving to the indirect network effect: Subscriber revenue funds Netflix Originals, which attract more viewers and present a positive reciprocal indirect network effect. Although these originals compete with third-party content, creating a negative relationship, third-party content also draws subscribers, which forms a positive relationship.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Considering the business model, Netflix’s primary Key Performance Indicator (KPI) is the number of paid memberships. It is naturally to consider subscribers as the 'short side' of Netflix’s business model given all the positive flows around subscriber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20b3e3191_1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20b3e3191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D0D0D"/>
                </a:solidFill>
                <a:highlight>
                  <a:srgbClr val="FFFFFF"/>
                </a:highlight>
                <a:latin typeface="Roboto"/>
                <a:ea typeface="Roboto"/>
                <a:cs typeface="Roboto"/>
                <a:sym typeface="Roboto"/>
              </a:rPr>
              <a:t>Netflix had effort on using a free trial promotion to convert trial users into paying subscribers. However, in October 2020, Netflix canceled this free trial promotion. To understand why the company made this decision, we plan to use a Regression Discontinuity (RD) design to analyze the elasticity of subscriber numbers in response to changes in promotion status. So the nature of treatment, being in trial or not is totally binary and </a:t>
            </a:r>
            <a:r>
              <a:rPr lang="en-US" sz="1200">
                <a:solidFill>
                  <a:srgbClr val="0D0D0D"/>
                </a:solidFill>
                <a:highlight>
                  <a:srgbClr val="FFFFFF"/>
                </a:highlight>
                <a:latin typeface="Roboto"/>
                <a:ea typeface="Roboto"/>
                <a:cs typeface="Roboto"/>
                <a:sym typeface="Roboto"/>
              </a:rPr>
              <a:t>most</a:t>
            </a:r>
            <a:r>
              <a:rPr lang="en-US" sz="1200">
                <a:solidFill>
                  <a:srgbClr val="0D0D0D"/>
                </a:solidFill>
                <a:highlight>
                  <a:srgbClr val="FFFFFF"/>
                </a:highlight>
                <a:latin typeface="Roboto"/>
                <a:ea typeface="Roboto"/>
                <a:cs typeface="Roboto"/>
                <a:sym typeface="Roboto"/>
              </a:rPr>
              <a:t> </a:t>
            </a:r>
            <a:r>
              <a:rPr lang="en-US" sz="1200">
                <a:solidFill>
                  <a:srgbClr val="0D0D0D"/>
                </a:solidFill>
                <a:highlight>
                  <a:srgbClr val="FFFFFF"/>
                </a:highlight>
                <a:latin typeface="Roboto"/>
                <a:ea typeface="Roboto"/>
                <a:cs typeface="Roboto"/>
                <a:sym typeface="Roboto"/>
              </a:rPr>
              <a:t>importantly netflix didn’t announce the cancellation of free trial beforehand, therefore users  lack of control over the assignment variable. For the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20b3e3191_1_2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And…we hypothesize that</a:t>
            </a:r>
            <a:endParaRPr/>
          </a:p>
        </p:txBody>
      </p:sp>
      <p:sp>
        <p:nvSpPr>
          <p:cNvPr id="183" name="Google Shape;183;g2e20b3e3191_1_2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2230451e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average, the treatment decreases the growth rate by 0.82%</a:t>
            </a:r>
            <a:endParaRPr/>
          </a:p>
        </p:txBody>
      </p:sp>
      <p:sp>
        <p:nvSpPr>
          <p:cNvPr id="193" name="Google Shape;193;g2e2230451e8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e2230451e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average, the treatment decreases the growth rate by 0.82%</a:t>
            </a:r>
            <a:endParaRPr/>
          </a:p>
        </p:txBody>
      </p:sp>
      <p:sp>
        <p:nvSpPr>
          <p:cNvPr id="230" name="Google Shape;230;g2e2230451e8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224ac5931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224ac5931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It’s also </a:t>
            </a:r>
            <a:r>
              <a:rPr lang="en-US">
                <a:solidFill>
                  <a:schemeClr val="dk1"/>
                </a:solidFill>
              </a:rPr>
              <a:t>crucial to ensure that baseline covariates are balanced on either side of the cutoff.</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Helps: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Controlling for Confounding Variables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Ensuring Balance Across Treatment Groups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Enhancing Precision of Estimates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224ac5931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e224ac593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To </a:t>
            </a:r>
            <a:r>
              <a:rPr lang="en-US">
                <a:solidFill>
                  <a:schemeClr val="dk1"/>
                </a:solidFill>
              </a:rPr>
              <a:t>further</a:t>
            </a:r>
            <a:r>
              <a:rPr lang="en-US">
                <a:solidFill>
                  <a:schemeClr val="dk1"/>
                </a:solidFill>
              </a:rPr>
              <a:t> demonstrate we should first gather all these data and to control for customer demographic, such as 1 2 3, all these should be…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1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Inter"/>
                <a:ea typeface="Inter"/>
                <a:cs typeface="Inter"/>
                <a:sym typeface="Inter"/>
              </a:defRPr>
            </a:lvl1pPr>
            <a:lvl2pPr lvl="1" marR="0" rtl="0" algn="l">
              <a:spcBef>
                <a:spcPts val="0"/>
              </a:spcBef>
              <a:spcAft>
                <a:spcPts val="0"/>
              </a:spcAft>
              <a:buSzPts val="1400"/>
              <a:buNone/>
              <a:defRPr b="0" i="0" sz="1800" u="none" cap="none" strike="noStrike">
                <a:solidFill>
                  <a:schemeClr val="dk1"/>
                </a:solidFill>
                <a:latin typeface="Inter"/>
                <a:ea typeface="Inter"/>
                <a:cs typeface="Inter"/>
                <a:sym typeface="Inter"/>
              </a:defRPr>
            </a:lvl2pPr>
            <a:lvl3pPr lvl="2" marR="0" rtl="0" algn="l">
              <a:spcBef>
                <a:spcPts val="0"/>
              </a:spcBef>
              <a:spcAft>
                <a:spcPts val="0"/>
              </a:spcAft>
              <a:buSzPts val="1400"/>
              <a:buNone/>
              <a:defRPr b="0" i="0" sz="1800" u="none" cap="none" strike="noStrike">
                <a:solidFill>
                  <a:schemeClr val="dk1"/>
                </a:solidFill>
                <a:latin typeface="Inter"/>
                <a:ea typeface="Inter"/>
                <a:cs typeface="Inter"/>
                <a:sym typeface="Inter"/>
              </a:defRPr>
            </a:lvl3pPr>
            <a:lvl4pPr lvl="3" marR="0" rtl="0" algn="l">
              <a:spcBef>
                <a:spcPts val="0"/>
              </a:spcBef>
              <a:spcAft>
                <a:spcPts val="0"/>
              </a:spcAft>
              <a:buSzPts val="1400"/>
              <a:buNone/>
              <a:defRPr b="0" i="0" sz="1800" u="none" cap="none" strike="noStrike">
                <a:solidFill>
                  <a:schemeClr val="dk1"/>
                </a:solidFill>
                <a:latin typeface="Inter"/>
                <a:ea typeface="Inter"/>
                <a:cs typeface="Inter"/>
                <a:sym typeface="Inter"/>
              </a:defRPr>
            </a:lvl4pPr>
            <a:lvl5pPr lvl="4" marR="0" rtl="0" algn="l">
              <a:spcBef>
                <a:spcPts val="0"/>
              </a:spcBef>
              <a:spcAft>
                <a:spcPts val="0"/>
              </a:spcAft>
              <a:buSzPts val="1400"/>
              <a:buNone/>
              <a:defRPr b="0" i="0" sz="1800" u="none" cap="none" strike="noStrike">
                <a:solidFill>
                  <a:schemeClr val="dk1"/>
                </a:solidFill>
                <a:latin typeface="Inter"/>
                <a:ea typeface="Inter"/>
                <a:cs typeface="Inter"/>
                <a:sym typeface="Inter"/>
              </a:defRPr>
            </a:lvl5pPr>
            <a:lvl6pPr lvl="5" marR="0" rtl="0" algn="l">
              <a:spcBef>
                <a:spcPts val="0"/>
              </a:spcBef>
              <a:spcAft>
                <a:spcPts val="0"/>
              </a:spcAft>
              <a:buSzPts val="1400"/>
              <a:buNone/>
              <a:defRPr b="0" i="0" sz="1800" u="none" cap="none" strike="noStrike">
                <a:solidFill>
                  <a:schemeClr val="dk1"/>
                </a:solidFill>
                <a:latin typeface="Inter"/>
                <a:ea typeface="Inter"/>
                <a:cs typeface="Inter"/>
                <a:sym typeface="Inter"/>
              </a:defRPr>
            </a:lvl6pPr>
            <a:lvl7pPr lvl="6" marR="0" rtl="0" algn="l">
              <a:spcBef>
                <a:spcPts val="0"/>
              </a:spcBef>
              <a:spcAft>
                <a:spcPts val="0"/>
              </a:spcAft>
              <a:buSzPts val="1400"/>
              <a:buNone/>
              <a:defRPr b="0" i="0" sz="1800" u="none" cap="none" strike="noStrike">
                <a:solidFill>
                  <a:schemeClr val="dk1"/>
                </a:solidFill>
                <a:latin typeface="Inter"/>
                <a:ea typeface="Inter"/>
                <a:cs typeface="Inter"/>
                <a:sym typeface="Inter"/>
              </a:defRPr>
            </a:lvl7pPr>
            <a:lvl8pPr lvl="7" marR="0" rtl="0" algn="l">
              <a:spcBef>
                <a:spcPts val="0"/>
              </a:spcBef>
              <a:spcAft>
                <a:spcPts val="0"/>
              </a:spcAft>
              <a:buSzPts val="1400"/>
              <a:buNone/>
              <a:defRPr b="0" i="0" sz="1800" u="none" cap="none" strike="noStrike">
                <a:solidFill>
                  <a:schemeClr val="dk1"/>
                </a:solidFill>
                <a:latin typeface="Inter"/>
                <a:ea typeface="Inter"/>
                <a:cs typeface="Inter"/>
                <a:sym typeface="Inter"/>
              </a:defRPr>
            </a:lvl8pPr>
            <a:lvl9pPr lvl="8" marR="0" rtl="0" algn="l">
              <a:spcBef>
                <a:spcPts val="0"/>
              </a:spcBef>
              <a:spcAft>
                <a:spcPts val="0"/>
              </a:spcAft>
              <a:buSzPts val="1400"/>
              <a:buNone/>
              <a:defRPr b="0" i="0" sz="1800" u="none" cap="none" strike="noStrike">
                <a:solidFill>
                  <a:schemeClr val="dk1"/>
                </a:solidFill>
                <a:latin typeface="Inter"/>
                <a:ea typeface="Inter"/>
                <a:cs typeface="Inter"/>
                <a:sym typeface="Inter"/>
              </a:defRPr>
            </a:lvl9pPr>
          </a:lstStyle>
          <a:p/>
        </p:txBody>
      </p:sp>
      <p:sp>
        <p:nvSpPr>
          <p:cNvPr id="16" name="Google Shape;16;p1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Inter"/>
                <a:ea typeface="Inter"/>
                <a:cs typeface="Inter"/>
                <a:sym typeface="Inter"/>
              </a:defRPr>
            </a:lvl1pPr>
            <a:lvl2pPr lvl="1" marR="0" rtl="0" algn="l">
              <a:spcBef>
                <a:spcPts val="0"/>
              </a:spcBef>
              <a:spcAft>
                <a:spcPts val="0"/>
              </a:spcAft>
              <a:buSzPts val="1400"/>
              <a:buNone/>
              <a:defRPr b="0" i="0" sz="1800" u="none" cap="none" strike="noStrike">
                <a:solidFill>
                  <a:schemeClr val="dk1"/>
                </a:solidFill>
                <a:latin typeface="Inter"/>
                <a:ea typeface="Inter"/>
                <a:cs typeface="Inter"/>
                <a:sym typeface="Inter"/>
              </a:defRPr>
            </a:lvl2pPr>
            <a:lvl3pPr lvl="2" marR="0" rtl="0" algn="l">
              <a:spcBef>
                <a:spcPts val="0"/>
              </a:spcBef>
              <a:spcAft>
                <a:spcPts val="0"/>
              </a:spcAft>
              <a:buSzPts val="1400"/>
              <a:buNone/>
              <a:defRPr b="0" i="0" sz="1800" u="none" cap="none" strike="noStrike">
                <a:solidFill>
                  <a:schemeClr val="dk1"/>
                </a:solidFill>
                <a:latin typeface="Inter"/>
                <a:ea typeface="Inter"/>
                <a:cs typeface="Inter"/>
                <a:sym typeface="Inter"/>
              </a:defRPr>
            </a:lvl3pPr>
            <a:lvl4pPr lvl="3" marR="0" rtl="0" algn="l">
              <a:spcBef>
                <a:spcPts val="0"/>
              </a:spcBef>
              <a:spcAft>
                <a:spcPts val="0"/>
              </a:spcAft>
              <a:buSzPts val="1400"/>
              <a:buNone/>
              <a:defRPr b="0" i="0" sz="1800" u="none" cap="none" strike="noStrike">
                <a:solidFill>
                  <a:schemeClr val="dk1"/>
                </a:solidFill>
                <a:latin typeface="Inter"/>
                <a:ea typeface="Inter"/>
                <a:cs typeface="Inter"/>
                <a:sym typeface="Inter"/>
              </a:defRPr>
            </a:lvl4pPr>
            <a:lvl5pPr lvl="4" marR="0" rtl="0" algn="l">
              <a:spcBef>
                <a:spcPts val="0"/>
              </a:spcBef>
              <a:spcAft>
                <a:spcPts val="0"/>
              </a:spcAft>
              <a:buSzPts val="1400"/>
              <a:buNone/>
              <a:defRPr b="0" i="0" sz="1800" u="none" cap="none" strike="noStrike">
                <a:solidFill>
                  <a:schemeClr val="dk1"/>
                </a:solidFill>
                <a:latin typeface="Inter"/>
                <a:ea typeface="Inter"/>
                <a:cs typeface="Inter"/>
                <a:sym typeface="Inter"/>
              </a:defRPr>
            </a:lvl5pPr>
            <a:lvl6pPr lvl="5" marR="0" rtl="0" algn="l">
              <a:spcBef>
                <a:spcPts val="0"/>
              </a:spcBef>
              <a:spcAft>
                <a:spcPts val="0"/>
              </a:spcAft>
              <a:buSzPts val="1400"/>
              <a:buNone/>
              <a:defRPr b="0" i="0" sz="1800" u="none" cap="none" strike="noStrike">
                <a:solidFill>
                  <a:schemeClr val="dk1"/>
                </a:solidFill>
                <a:latin typeface="Inter"/>
                <a:ea typeface="Inter"/>
                <a:cs typeface="Inter"/>
                <a:sym typeface="Inter"/>
              </a:defRPr>
            </a:lvl6pPr>
            <a:lvl7pPr lvl="6" marR="0" rtl="0" algn="l">
              <a:spcBef>
                <a:spcPts val="0"/>
              </a:spcBef>
              <a:spcAft>
                <a:spcPts val="0"/>
              </a:spcAft>
              <a:buSzPts val="1400"/>
              <a:buNone/>
              <a:defRPr b="0" i="0" sz="1800" u="none" cap="none" strike="noStrike">
                <a:solidFill>
                  <a:schemeClr val="dk1"/>
                </a:solidFill>
                <a:latin typeface="Inter"/>
                <a:ea typeface="Inter"/>
                <a:cs typeface="Inter"/>
                <a:sym typeface="Inter"/>
              </a:defRPr>
            </a:lvl7pPr>
            <a:lvl8pPr lvl="7" marR="0" rtl="0" algn="l">
              <a:spcBef>
                <a:spcPts val="0"/>
              </a:spcBef>
              <a:spcAft>
                <a:spcPts val="0"/>
              </a:spcAft>
              <a:buSzPts val="1400"/>
              <a:buNone/>
              <a:defRPr b="0" i="0" sz="1800" u="none" cap="none" strike="noStrike">
                <a:solidFill>
                  <a:schemeClr val="dk1"/>
                </a:solidFill>
                <a:latin typeface="Inter"/>
                <a:ea typeface="Inter"/>
                <a:cs typeface="Inter"/>
                <a:sym typeface="Inter"/>
              </a:defRPr>
            </a:lvl8pPr>
            <a:lvl9pPr lvl="8" marR="0" rtl="0" algn="l">
              <a:spcBef>
                <a:spcPts val="0"/>
              </a:spcBef>
              <a:spcAft>
                <a:spcPts val="0"/>
              </a:spcAft>
              <a:buSzPts val="1400"/>
              <a:buNone/>
              <a:defRPr b="0" i="0" sz="1800" u="none" cap="none" strike="noStrike">
                <a:solidFill>
                  <a:schemeClr val="dk1"/>
                </a:solidFill>
                <a:latin typeface="Inter"/>
                <a:ea typeface="Inter"/>
                <a:cs typeface="Inter"/>
                <a:sym typeface="Inter"/>
              </a:defRPr>
            </a:lvl9pPr>
          </a:lstStyle>
          <a:p/>
        </p:txBody>
      </p:sp>
      <p:sp>
        <p:nvSpPr>
          <p:cNvPr id="17" name="Google Shape;17;p1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Inter"/>
                <a:ea typeface="Inter"/>
                <a:cs typeface="Inter"/>
                <a:sym typeface="Inter"/>
              </a:defRPr>
            </a:lvl1pPr>
            <a:lvl2pPr indent="0" lvl="1" marL="0" marR="0" rtl="0" algn="l">
              <a:spcBef>
                <a:spcPts val="0"/>
              </a:spcBef>
              <a:buNone/>
              <a:defRPr sz="1800">
                <a:solidFill>
                  <a:schemeClr val="dk1"/>
                </a:solidFill>
                <a:latin typeface="Inter"/>
                <a:ea typeface="Inter"/>
                <a:cs typeface="Inter"/>
                <a:sym typeface="Inter"/>
              </a:defRPr>
            </a:lvl2pPr>
            <a:lvl3pPr indent="0" lvl="2" marL="0" marR="0" rtl="0" algn="l">
              <a:spcBef>
                <a:spcPts val="0"/>
              </a:spcBef>
              <a:buNone/>
              <a:defRPr sz="1800">
                <a:solidFill>
                  <a:schemeClr val="dk1"/>
                </a:solidFill>
                <a:latin typeface="Inter"/>
                <a:ea typeface="Inter"/>
                <a:cs typeface="Inter"/>
                <a:sym typeface="Inter"/>
              </a:defRPr>
            </a:lvl3pPr>
            <a:lvl4pPr indent="0" lvl="3" marL="0" marR="0" rtl="0" algn="l">
              <a:spcBef>
                <a:spcPts val="0"/>
              </a:spcBef>
              <a:buNone/>
              <a:defRPr sz="1800">
                <a:solidFill>
                  <a:schemeClr val="dk1"/>
                </a:solidFill>
                <a:latin typeface="Inter"/>
                <a:ea typeface="Inter"/>
                <a:cs typeface="Inter"/>
                <a:sym typeface="Inter"/>
              </a:defRPr>
            </a:lvl4pPr>
            <a:lvl5pPr indent="0" lvl="4" marL="0" marR="0" rtl="0" algn="l">
              <a:spcBef>
                <a:spcPts val="0"/>
              </a:spcBef>
              <a:buNone/>
              <a:defRPr sz="1800">
                <a:solidFill>
                  <a:schemeClr val="dk1"/>
                </a:solidFill>
                <a:latin typeface="Inter"/>
                <a:ea typeface="Inter"/>
                <a:cs typeface="Inter"/>
                <a:sym typeface="Inter"/>
              </a:defRPr>
            </a:lvl5pPr>
            <a:lvl6pPr indent="0" lvl="5" marL="0" marR="0" rtl="0" algn="l">
              <a:spcBef>
                <a:spcPts val="0"/>
              </a:spcBef>
              <a:buNone/>
              <a:defRPr sz="1800">
                <a:solidFill>
                  <a:schemeClr val="dk1"/>
                </a:solidFill>
                <a:latin typeface="Inter"/>
                <a:ea typeface="Inter"/>
                <a:cs typeface="Inter"/>
                <a:sym typeface="Inter"/>
              </a:defRPr>
            </a:lvl6pPr>
            <a:lvl7pPr indent="0" lvl="6" marL="0" marR="0" rtl="0" algn="l">
              <a:spcBef>
                <a:spcPts val="0"/>
              </a:spcBef>
              <a:buNone/>
              <a:defRPr sz="1800">
                <a:solidFill>
                  <a:schemeClr val="dk1"/>
                </a:solidFill>
                <a:latin typeface="Inter"/>
                <a:ea typeface="Inter"/>
                <a:cs typeface="Inter"/>
                <a:sym typeface="Inter"/>
              </a:defRPr>
            </a:lvl7pPr>
            <a:lvl8pPr indent="0" lvl="7" marL="0" marR="0" rtl="0" algn="l">
              <a:spcBef>
                <a:spcPts val="0"/>
              </a:spcBef>
              <a:buNone/>
              <a:defRPr sz="1800">
                <a:solidFill>
                  <a:schemeClr val="dk1"/>
                </a:solidFill>
                <a:latin typeface="Inter"/>
                <a:ea typeface="Inter"/>
                <a:cs typeface="Inter"/>
                <a:sym typeface="Inter"/>
              </a:defRPr>
            </a:lvl8pPr>
            <a:lvl9pPr indent="0" lvl="8" marL="0" marR="0" rtl="0" algn="l">
              <a:spcBef>
                <a:spcPts val="0"/>
              </a:spcBef>
              <a:buNone/>
              <a:defRPr sz="1800">
                <a:solidFill>
                  <a:schemeClr val="dk1"/>
                </a:solidFill>
                <a:latin typeface="Inter"/>
                <a:ea typeface="Inter"/>
                <a:cs typeface="Inter"/>
                <a:sym typeface="Inter"/>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48" name="Shape 48"/>
        <p:cNvGrpSpPr/>
        <p:nvPr/>
      </p:nvGrpSpPr>
      <p:grpSpPr>
        <a:xfrm>
          <a:off x="0" y="0"/>
          <a:ext cx="0" cy="0"/>
          <a:chOff x="0" y="0"/>
          <a:chExt cx="0" cy="0"/>
        </a:xfrm>
      </p:grpSpPr>
      <p:sp>
        <p:nvSpPr>
          <p:cNvPr id="49" name="Google Shape;49;p27"/>
          <p:cNvSpPr txBox="1"/>
          <p:nvPr>
            <p:ph type="title"/>
          </p:nvPr>
        </p:nvSpPr>
        <p:spPr>
          <a:xfrm>
            <a:off x="3467100" y="677350"/>
            <a:ext cx="5257800" cy="66484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0" name="Shape 50"/>
        <p:cNvGrpSpPr/>
        <p:nvPr/>
      </p:nvGrpSpPr>
      <p:grpSpPr>
        <a:xfrm>
          <a:off x="0" y="0"/>
          <a:ext cx="0" cy="0"/>
          <a:chOff x="0" y="0"/>
          <a:chExt cx="0" cy="0"/>
        </a:xfrm>
      </p:grpSpPr>
      <p:sp>
        <p:nvSpPr>
          <p:cNvPr id="51" name="Google Shape;51;p28"/>
          <p:cNvSpPr txBox="1"/>
          <p:nvPr>
            <p:ph type="title"/>
          </p:nvPr>
        </p:nvSpPr>
        <p:spPr>
          <a:xfrm>
            <a:off x="838199" y="1574687"/>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28"/>
          <p:cNvSpPr txBox="1"/>
          <p:nvPr>
            <p:ph idx="1" type="body"/>
          </p:nvPr>
        </p:nvSpPr>
        <p:spPr>
          <a:xfrm>
            <a:off x="838199" y="2239532"/>
            <a:ext cx="5476209"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3" name="Shape 53"/>
        <p:cNvGrpSpPr/>
        <p:nvPr/>
      </p:nvGrpSpPr>
      <p:grpSpPr>
        <a:xfrm>
          <a:off x="0" y="0"/>
          <a:ext cx="0" cy="0"/>
          <a:chOff x="0" y="0"/>
          <a:chExt cx="0" cy="0"/>
        </a:xfrm>
      </p:grpSpPr>
      <p:sp>
        <p:nvSpPr>
          <p:cNvPr id="54" name="Google Shape;54;p29"/>
          <p:cNvSpPr/>
          <p:nvPr>
            <p:ph idx="2" type="pic"/>
          </p:nvPr>
        </p:nvSpPr>
        <p:spPr>
          <a:xfrm>
            <a:off x="6972300" y="0"/>
            <a:ext cx="4178300" cy="6858000"/>
          </a:xfrm>
          <a:prstGeom prst="rect">
            <a:avLst/>
          </a:prstGeom>
          <a:noFill/>
          <a:ln>
            <a:noFill/>
          </a:ln>
        </p:spPr>
      </p:sp>
      <p:sp>
        <p:nvSpPr>
          <p:cNvPr id="55" name="Google Shape;55;p29"/>
          <p:cNvSpPr txBox="1"/>
          <p:nvPr>
            <p:ph type="title"/>
          </p:nvPr>
        </p:nvSpPr>
        <p:spPr>
          <a:xfrm>
            <a:off x="838200" y="2075355"/>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p29"/>
          <p:cNvSpPr txBox="1"/>
          <p:nvPr>
            <p:ph idx="1" type="body"/>
          </p:nvPr>
        </p:nvSpPr>
        <p:spPr>
          <a:xfrm>
            <a:off x="838199" y="2777475"/>
            <a:ext cx="5476209"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7" name="Shape 57"/>
        <p:cNvGrpSpPr/>
        <p:nvPr/>
      </p:nvGrpSpPr>
      <p:grpSpPr>
        <a:xfrm>
          <a:off x="0" y="0"/>
          <a:ext cx="0" cy="0"/>
          <a:chOff x="0" y="0"/>
          <a:chExt cx="0" cy="0"/>
        </a:xfrm>
      </p:grpSpPr>
      <p:sp>
        <p:nvSpPr>
          <p:cNvPr id="58" name="Google Shape;58;p30"/>
          <p:cNvSpPr/>
          <p:nvPr>
            <p:ph idx="2" type="pic"/>
          </p:nvPr>
        </p:nvSpPr>
        <p:spPr>
          <a:xfrm>
            <a:off x="1694234" y="1333380"/>
            <a:ext cx="2705436" cy="4724400"/>
          </a:xfrm>
          <a:prstGeom prst="rect">
            <a:avLst/>
          </a:prstGeom>
          <a:noFill/>
          <a:ln>
            <a:noFill/>
          </a:ln>
        </p:spPr>
      </p:sp>
      <p:sp>
        <p:nvSpPr>
          <p:cNvPr id="59" name="Google Shape;59;p30"/>
          <p:cNvSpPr txBox="1"/>
          <p:nvPr>
            <p:ph type="title"/>
          </p:nvPr>
        </p:nvSpPr>
        <p:spPr>
          <a:xfrm>
            <a:off x="6488034" y="2057741"/>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30"/>
          <p:cNvSpPr txBox="1"/>
          <p:nvPr>
            <p:ph idx="1" type="body"/>
          </p:nvPr>
        </p:nvSpPr>
        <p:spPr>
          <a:xfrm>
            <a:off x="6488034" y="2722586"/>
            <a:ext cx="5476209"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1" name="Shape 61"/>
        <p:cNvGrpSpPr/>
        <p:nvPr/>
      </p:nvGrpSpPr>
      <p:grpSpPr>
        <a:xfrm>
          <a:off x="0" y="0"/>
          <a:ext cx="0" cy="0"/>
          <a:chOff x="0" y="0"/>
          <a:chExt cx="0" cy="0"/>
        </a:xfrm>
      </p:grpSpPr>
      <p:sp>
        <p:nvSpPr>
          <p:cNvPr id="62" name="Google Shape;62;p31"/>
          <p:cNvSpPr/>
          <p:nvPr>
            <p:ph idx="2" type="pic"/>
          </p:nvPr>
        </p:nvSpPr>
        <p:spPr>
          <a:xfrm>
            <a:off x="0" y="0"/>
            <a:ext cx="12192000" cy="6858000"/>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spTree>
      <p:nvGrpSpPr>
        <p:cNvPr id="64" name="Shape 64"/>
        <p:cNvGrpSpPr/>
        <p:nvPr/>
      </p:nvGrpSpPr>
      <p:grpSpPr>
        <a:xfrm>
          <a:off x="0" y="0"/>
          <a:ext cx="0" cy="0"/>
          <a:chOff x="0" y="0"/>
          <a:chExt cx="0" cy="0"/>
        </a:xfrm>
      </p:grpSpPr>
      <p:sp>
        <p:nvSpPr>
          <p:cNvPr id="65" name="Google Shape;65;g2e20b3e3191_1_12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Char char="●"/>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 name="Google Shape;66;g2e20b3e3191_1_12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7" name="Google Shape;67;g2e20b3e3191_1_120"/>
          <p:cNvSpPr txBox="1"/>
          <p:nvPr>
            <p:ph idx="10" type="dt"/>
          </p:nvPr>
        </p:nvSpPr>
        <p:spPr>
          <a:xfrm>
            <a:off x="838200" y="6356352"/>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g2e20b3e3191_1_120"/>
          <p:cNvSpPr txBox="1"/>
          <p:nvPr>
            <p:ph idx="11" type="ftr"/>
          </p:nvPr>
        </p:nvSpPr>
        <p:spPr>
          <a:xfrm>
            <a:off x="4038600" y="6356352"/>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g2e20b3e3191_1_120"/>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8" name="Shape 18"/>
        <p:cNvGrpSpPr/>
        <p:nvPr/>
      </p:nvGrpSpPr>
      <p:grpSpPr>
        <a:xfrm>
          <a:off x="0" y="0"/>
          <a:ext cx="0" cy="0"/>
          <a:chOff x="0" y="0"/>
          <a:chExt cx="0" cy="0"/>
        </a:xfrm>
      </p:grpSpPr>
      <p:sp>
        <p:nvSpPr>
          <p:cNvPr id="19" name="Google Shape;19;p19"/>
          <p:cNvSpPr/>
          <p:nvPr>
            <p:ph idx="2" type="pic"/>
          </p:nvPr>
        </p:nvSpPr>
        <p:spPr>
          <a:xfrm>
            <a:off x="7754257" y="3737834"/>
            <a:ext cx="4005943" cy="3120166"/>
          </a:xfrm>
          <a:prstGeom prst="rect">
            <a:avLst/>
          </a:prstGeom>
          <a:noFill/>
          <a:ln>
            <a:noFill/>
          </a:ln>
        </p:spPr>
      </p:sp>
      <p:sp>
        <p:nvSpPr>
          <p:cNvPr id="20" name="Google Shape;20;p19"/>
          <p:cNvSpPr txBox="1"/>
          <p:nvPr>
            <p:ph type="title"/>
          </p:nvPr>
        </p:nvSpPr>
        <p:spPr>
          <a:xfrm>
            <a:off x="6096000" y="2455321"/>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19"/>
          <p:cNvSpPr txBox="1"/>
          <p:nvPr>
            <p:ph idx="1" type="body"/>
          </p:nvPr>
        </p:nvSpPr>
        <p:spPr>
          <a:xfrm>
            <a:off x="6096000" y="3120166"/>
            <a:ext cx="4005943"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 name="Shape 22"/>
        <p:cNvGrpSpPr/>
        <p:nvPr/>
      </p:nvGrpSpPr>
      <p:grpSpPr>
        <a:xfrm>
          <a:off x="0" y="0"/>
          <a:ext cx="0" cy="0"/>
          <a:chOff x="0" y="0"/>
          <a:chExt cx="0" cy="0"/>
        </a:xfrm>
      </p:grpSpPr>
      <p:sp>
        <p:nvSpPr>
          <p:cNvPr id="23" name="Google Shape;23;p20"/>
          <p:cNvSpPr txBox="1"/>
          <p:nvPr>
            <p:ph type="title"/>
          </p:nvPr>
        </p:nvSpPr>
        <p:spPr>
          <a:xfrm>
            <a:off x="982630" y="2215181"/>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20"/>
          <p:cNvSpPr/>
          <p:nvPr>
            <p:ph idx="2" type="pic"/>
          </p:nvPr>
        </p:nvSpPr>
        <p:spPr>
          <a:xfrm>
            <a:off x="5580514" y="2362478"/>
            <a:ext cx="4147333" cy="3949490"/>
          </a:xfrm>
          <a:prstGeom prst="rect">
            <a:avLst/>
          </a:prstGeom>
          <a:noFill/>
          <a:ln>
            <a:noFill/>
          </a:ln>
        </p:spPr>
      </p:sp>
      <p:sp>
        <p:nvSpPr>
          <p:cNvPr id="25" name="Google Shape;25;p20"/>
          <p:cNvSpPr txBox="1"/>
          <p:nvPr>
            <p:ph idx="1" type="body"/>
          </p:nvPr>
        </p:nvSpPr>
        <p:spPr>
          <a:xfrm>
            <a:off x="982630" y="2883318"/>
            <a:ext cx="5257800"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6" name="Shape 26"/>
        <p:cNvGrpSpPr/>
        <p:nvPr/>
      </p:nvGrpSpPr>
      <p:grpSpPr>
        <a:xfrm>
          <a:off x="0" y="0"/>
          <a:ext cx="0" cy="0"/>
          <a:chOff x="0" y="0"/>
          <a:chExt cx="0" cy="0"/>
        </a:xfrm>
      </p:grpSpPr>
      <p:sp>
        <p:nvSpPr>
          <p:cNvPr id="27" name="Google Shape;27;p21"/>
          <p:cNvSpPr/>
          <p:nvPr>
            <p:ph idx="2" type="pic"/>
          </p:nvPr>
        </p:nvSpPr>
        <p:spPr>
          <a:xfrm>
            <a:off x="7299656" y="132536"/>
            <a:ext cx="3487406" cy="3296464"/>
          </a:xfrm>
          <a:prstGeom prst="rect">
            <a:avLst/>
          </a:prstGeom>
          <a:noFill/>
          <a:ln>
            <a:noFill/>
          </a:ln>
        </p:spPr>
      </p:sp>
      <p:sp>
        <p:nvSpPr>
          <p:cNvPr id="28" name="Google Shape;28;p21"/>
          <p:cNvSpPr txBox="1"/>
          <p:nvPr>
            <p:ph type="title"/>
          </p:nvPr>
        </p:nvSpPr>
        <p:spPr>
          <a:xfrm>
            <a:off x="6598384" y="3683318"/>
            <a:ext cx="5257800" cy="120368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21"/>
          <p:cNvSpPr txBox="1"/>
          <p:nvPr>
            <p:ph idx="1" type="body"/>
          </p:nvPr>
        </p:nvSpPr>
        <p:spPr>
          <a:xfrm>
            <a:off x="6598384" y="4887000"/>
            <a:ext cx="4673600"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30" name="Shape 30"/>
        <p:cNvGrpSpPr/>
        <p:nvPr/>
      </p:nvGrpSpPr>
      <p:grpSpPr>
        <a:xfrm>
          <a:off x="0" y="0"/>
          <a:ext cx="0" cy="0"/>
          <a:chOff x="0" y="0"/>
          <a:chExt cx="0" cy="0"/>
        </a:xfrm>
      </p:grpSpPr>
      <p:sp>
        <p:nvSpPr>
          <p:cNvPr id="31" name="Google Shape;31;p22"/>
          <p:cNvSpPr txBox="1"/>
          <p:nvPr>
            <p:ph type="title"/>
          </p:nvPr>
        </p:nvSpPr>
        <p:spPr>
          <a:xfrm>
            <a:off x="3467100" y="1290674"/>
            <a:ext cx="5257800" cy="66484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 name="Shape 32"/>
        <p:cNvGrpSpPr/>
        <p:nvPr/>
      </p:nvGrpSpPr>
      <p:grpSpPr>
        <a:xfrm>
          <a:off x="0" y="0"/>
          <a:ext cx="0" cy="0"/>
          <a:chOff x="0" y="0"/>
          <a:chExt cx="0" cy="0"/>
        </a:xfrm>
      </p:grpSpPr>
      <p:sp>
        <p:nvSpPr>
          <p:cNvPr id="33" name="Google Shape;33;p23"/>
          <p:cNvSpPr txBox="1"/>
          <p:nvPr>
            <p:ph type="title"/>
          </p:nvPr>
        </p:nvSpPr>
        <p:spPr>
          <a:xfrm>
            <a:off x="1099153" y="1498487"/>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23"/>
          <p:cNvSpPr/>
          <p:nvPr>
            <p:ph idx="2" type="pic"/>
          </p:nvPr>
        </p:nvSpPr>
        <p:spPr>
          <a:xfrm>
            <a:off x="5828926" y="500256"/>
            <a:ext cx="5707436" cy="6357744"/>
          </a:xfrm>
          <a:prstGeom prst="rect">
            <a:avLst/>
          </a:prstGeom>
          <a:noFill/>
          <a:ln>
            <a:noFill/>
          </a:ln>
        </p:spPr>
      </p:sp>
      <p:sp>
        <p:nvSpPr>
          <p:cNvPr id="35" name="Google Shape;35;p23"/>
          <p:cNvSpPr txBox="1"/>
          <p:nvPr>
            <p:ph idx="1" type="body"/>
          </p:nvPr>
        </p:nvSpPr>
        <p:spPr>
          <a:xfrm>
            <a:off x="1099152" y="2163332"/>
            <a:ext cx="5474010"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36" name="Shape 36"/>
        <p:cNvGrpSpPr/>
        <p:nvPr/>
      </p:nvGrpSpPr>
      <p:grpSpPr>
        <a:xfrm>
          <a:off x="0" y="0"/>
          <a:ext cx="0" cy="0"/>
          <a:chOff x="0" y="0"/>
          <a:chExt cx="0" cy="0"/>
        </a:xfrm>
      </p:grpSpPr>
      <p:sp>
        <p:nvSpPr>
          <p:cNvPr id="37" name="Google Shape;37;p24"/>
          <p:cNvSpPr txBox="1"/>
          <p:nvPr>
            <p:ph type="title"/>
          </p:nvPr>
        </p:nvSpPr>
        <p:spPr>
          <a:xfrm>
            <a:off x="3467100" y="867693"/>
            <a:ext cx="5257800" cy="66484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24"/>
          <p:cNvSpPr/>
          <p:nvPr>
            <p:ph idx="2" type="pic"/>
          </p:nvPr>
        </p:nvSpPr>
        <p:spPr>
          <a:xfrm>
            <a:off x="550864" y="2120901"/>
            <a:ext cx="2501901" cy="3136901"/>
          </a:xfrm>
          <a:prstGeom prst="rect">
            <a:avLst/>
          </a:prstGeom>
          <a:noFill/>
          <a:ln>
            <a:noFill/>
          </a:ln>
        </p:spPr>
      </p:sp>
      <p:sp>
        <p:nvSpPr>
          <p:cNvPr id="39" name="Google Shape;39;p24"/>
          <p:cNvSpPr/>
          <p:nvPr>
            <p:ph idx="3" type="pic"/>
          </p:nvPr>
        </p:nvSpPr>
        <p:spPr>
          <a:xfrm>
            <a:off x="3413655" y="2120901"/>
            <a:ext cx="2501901" cy="3136901"/>
          </a:xfrm>
          <a:prstGeom prst="rect">
            <a:avLst/>
          </a:prstGeom>
          <a:noFill/>
          <a:ln>
            <a:noFill/>
          </a:ln>
        </p:spPr>
      </p:sp>
      <p:sp>
        <p:nvSpPr>
          <p:cNvPr id="40" name="Google Shape;40;p24"/>
          <p:cNvSpPr/>
          <p:nvPr>
            <p:ph idx="4" type="pic"/>
          </p:nvPr>
        </p:nvSpPr>
        <p:spPr>
          <a:xfrm>
            <a:off x="6276446" y="2120901"/>
            <a:ext cx="2501901" cy="3136901"/>
          </a:xfrm>
          <a:prstGeom prst="rect">
            <a:avLst/>
          </a:prstGeom>
          <a:noFill/>
          <a:ln>
            <a:noFill/>
          </a:ln>
        </p:spPr>
      </p:sp>
      <p:sp>
        <p:nvSpPr>
          <p:cNvPr id="41" name="Google Shape;41;p24"/>
          <p:cNvSpPr/>
          <p:nvPr>
            <p:ph idx="5" type="pic"/>
          </p:nvPr>
        </p:nvSpPr>
        <p:spPr>
          <a:xfrm>
            <a:off x="9139238" y="2120901"/>
            <a:ext cx="2501901" cy="3136901"/>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42" name="Shape 42"/>
        <p:cNvGrpSpPr/>
        <p:nvPr/>
      </p:nvGrpSpPr>
      <p:grpSpPr>
        <a:xfrm>
          <a:off x="0" y="0"/>
          <a:ext cx="0" cy="0"/>
          <a:chOff x="0" y="0"/>
          <a:chExt cx="0" cy="0"/>
        </a:xfrm>
      </p:grpSpPr>
      <p:sp>
        <p:nvSpPr>
          <p:cNvPr id="43" name="Google Shape;43;p25"/>
          <p:cNvSpPr txBox="1"/>
          <p:nvPr>
            <p:ph type="title"/>
          </p:nvPr>
        </p:nvSpPr>
        <p:spPr>
          <a:xfrm>
            <a:off x="6113462" y="2489695"/>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25"/>
          <p:cNvSpPr/>
          <p:nvPr>
            <p:ph idx="2" type="pic"/>
          </p:nvPr>
        </p:nvSpPr>
        <p:spPr>
          <a:xfrm>
            <a:off x="439674" y="3040062"/>
            <a:ext cx="5144324" cy="3305176"/>
          </a:xfrm>
          <a:prstGeom prst="rect">
            <a:avLst/>
          </a:prstGeom>
          <a:noFill/>
          <a:ln>
            <a:noFill/>
          </a:ln>
        </p:spPr>
      </p:sp>
      <p:sp>
        <p:nvSpPr>
          <p:cNvPr id="45" name="Google Shape;45;p25"/>
          <p:cNvSpPr txBox="1"/>
          <p:nvPr>
            <p:ph idx="1" type="body"/>
          </p:nvPr>
        </p:nvSpPr>
        <p:spPr>
          <a:xfrm>
            <a:off x="6113462" y="3157832"/>
            <a:ext cx="4673600"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46" name="Shape 46"/>
        <p:cNvGrpSpPr/>
        <p:nvPr/>
      </p:nvGrpSpPr>
      <p:grpSpPr>
        <a:xfrm>
          <a:off x="0" y="0"/>
          <a:ext cx="0" cy="0"/>
          <a:chOff x="0" y="0"/>
          <a:chExt cx="0" cy="0"/>
        </a:xfrm>
      </p:grpSpPr>
      <p:sp>
        <p:nvSpPr>
          <p:cNvPr id="47" name="Google Shape;47;p26"/>
          <p:cNvSpPr txBox="1"/>
          <p:nvPr>
            <p:ph type="title"/>
          </p:nvPr>
        </p:nvSpPr>
        <p:spPr>
          <a:xfrm>
            <a:off x="838200" y="2324101"/>
            <a:ext cx="10515600" cy="154601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11500"/>
              <a:buFont typeface="Inter"/>
              <a:buNone/>
              <a:defRPr b="1" i="0" sz="11500" u="none" cap="none" strike="noStrike">
                <a:solidFill>
                  <a:schemeClr val="accen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62626"/>
            </a:gs>
            <a:gs pos="100000">
              <a:srgbClr val="0C0C0C"/>
            </a:gs>
          </a:gsLst>
          <a:lin ang="5400000" scaled="0"/>
        </a:gradFill>
      </p:bgPr>
    </p:bg>
    <p:spTree>
      <p:nvGrpSpPr>
        <p:cNvPr id="5" name="Shape 5"/>
        <p:cNvGrpSpPr/>
        <p:nvPr/>
      </p:nvGrpSpPr>
      <p:grpSpPr>
        <a:xfrm>
          <a:off x="0" y="0"/>
          <a:ext cx="0" cy="0"/>
          <a:chOff x="0" y="0"/>
          <a:chExt cx="0" cy="0"/>
        </a:xfrm>
      </p:grpSpPr>
      <p:grpSp>
        <p:nvGrpSpPr>
          <p:cNvPr id="6" name="Google Shape;6;p17"/>
          <p:cNvGrpSpPr/>
          <p:nvPr/>
        </p:nvGrpSpPr>
        <p:grpSpPr>
          <a:xfrm>
            <a:off x="654012" y="1964628"/>
            <a:ext cx="10883977" cy="2928744"/>
            <a:chOff x="3283107" y="2671620"/>
            <a:chExt cx="5622870" cy="1513045"/>
          </a:xfrm>
        </p:grpSpPr>
        <p:sp>
          <p:nvSpPr>
            <p:cNvPr id="7" name="Google Shape;7;p17"/>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dk1">
                <a:alpha val="1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8" name="Google Shape;8;p17"/>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dk1">
                <a:alpha val="1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9" name="Google Shape;9;p17"/>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dk1">
                <a:alpha val="1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10" name="Google Shape;10;p17"/>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dk1">
                <a:alpha val="1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11" name="Google Shape;11;p17"/>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dk1">
                <a:alpha val="1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12" name="Google Shape;12;p17"/>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dk1">
                <a:alpha val="1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13" name="Google Shape;13;p17"/>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dk1">
                <a:alpha val="1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hyperlink" Target="http://drive.google.com/file/d/1iiUTGVWZzY4MrJ-D2pMwjqtVMUnKnI1L/view" TargetMode="External"/><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74" name="Shape 74"/>
        <p:cNvGrpSpPr/>
        <p:nvPr/>
      </p:nvGrpSpPr>
      <p:grpSpPr>
        <a:xfrm>
          <a:off x="0" y="0"/>
          <a:ext cx="0" cy="0"/>
          <a:chOff x="0" y="0"/>
          <a:chExt cx="0" cy="0"/>
        </a:xfrm>
      </p:grpSpPr>
      <p:pic>
        <p:nvPicPr>
          <p:cNvPr descr=" " id="75" name="Google Shape;75;g2e20b3e3191_0_0"/>
          <p:cNvPicPr preferRelativeResize="0"/>
          <p:nvPr/>
        </p:nvPicPr>
        <p:blipFill rotWithShape="1">
          <a:blip r:embed="rId3">
            <a:alphaModFix/>
          </a:blip>
          <a:srcRect b="0" l="0" r="0" t="0"/>
          <a:stretch/>
        </p:blipFill>
        <p:spPr>
          <a:xfrm>
            <a:off x="0" y="6350"/>
            <a:ext cx="12192010" cy="6850800"/>
          </a:xfrm>
          <a:prstGeom prst="rect">
            <a:avLst/>
          </a:prstGeom>
          <a:noFill/>
          <a:ln>
            <a:noFill/>
          </a:ln>
        </p:spPr>
      </p:pic>
      <p:sp>
        <p:nvSpPr>
          <p:cNvPr id="76" name="Google Shape;76;g2e20b3e3191_0_0"/>
          <p:cNvSpPr/>
          <p:nvPr/>
        </p:nvSpPr>
        <p:spPr>
          <a:xfrm>
            <a:off x="0" y="0"/>
            <a:ext cx="12192000" cy="6858000"/>
          </a:xfrm>
          <a:prstGeom prst="rect">
            <a:avLst/>
          </a:prstGeom>
          <a:solidFill>
            <a:srgbClr val="141414">
              <a:alpha val="8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descr=" " id="77" name="Google Shape;77;g2e20b3e3191_0_0"/>
          <p:cNvPicPr preferRelativeResize="0"/>
          <p:nvPr/>
        </p:nvPicPr>
        <p:blipFill rotWithShape="1">
          <a:blip r:embed="rId4">
            <a:alphaModFix/>
          </a:blip>
          <a:srcRect b="0" l="0" r="0" t="0"/>
          <a:stretch/>
        </p:blipFill>
        <p:spPr>
          <a:xfrm>
            <a:off x="2286002" y="1924050"/>
            <a:ext cx="7620006" cy="2063494"/>
          </a:xfrm>
          <a:prstGeom prst="rect">
            <a:avLst/>
          </a:prstGeom>
          <a:noFill/>
          <a:ln>
            <a:noFill/>
          </a:ln>
        </p:spPr>
      </p:pic>
      <p:sp>
        <p:nvSpPr>
          <p:cNvPr id="78" name="Google Shape;78;g2e20b3e3191_0_0"/>
          <p:cNvSpPr/>
          <p:nvPr/>
        </p:nvSpPr>
        <p:spPr>
          <a:xfrm>
            <a:off x="2432052" y="4432300"/>
            <a:ext cx="7469700" cy="63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Montserrat"/>
              <a:buNone/>
            </a:pPr>
            <a:r>
              <a:rPr b="1" lang="en-US" sz="3200">
                <a:solidFill>
                  <a:srgbClr val="FFFFFF"/>
                </a:solidFill>
                <a:latin typeface="Montserrat"/>
                <a:ea typeface="Montserrat"/>
                <a:cs typeface="Montserrat"/>
                <a:sym typeface="Montserrat"/>
              </a:rPr>
              <a:t>​​Regression Discontinuity Study : Netflix Free Trial</a:t>
            </a:r>
            <a:endParaRPr b="0" i="0" sz="3200" u="none" cap="none" strike="noStrike">
              <a:solidFill>
                <a:schemeClr val="dk1"/>
              </a:solidFill>
              <a:latin typeface="Calibri"/>
              <a:ea typeface="Calibri"/>
              <a:cs typeface="Calibri"/>
              <a:sym typeface="Calibri"/>
            </a:endParaRPr>
          </a:p>
        </p:txBody>
      </p:sp>
      <p:sp>
        <p:nvSpPr>
          <p:cNvPr id="79" name="Google Shape;79;g2e20b3e3191_0_0"/>
          <p:cNvSpPr/>
          <p:nvPr/>
        </p:nvSpPr>
        <p:spPr>
          <a:xfrm>
            <a:off x="11684011" y="5257800"/>
            <a:ext cx="507900" cy="16002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descr=" " id="80" name="Google Shape;80;g2e20b3e3191_0_0"/>
          <p:cNvPicPr preferRelativeResize="0"/>
          <p:nvPr/>
        </p:nvPicPr>
        <p:blipFill rotWithShape="1">
          <a:blip r:embed="rId5">
            <a:alphaModFix/>
          </a:blip>
          <a:srcRect b="0" l="0" r="0" t="0"/>
          <a:stretch/>
        </p:blipFill>
        <p:spPr>
          <a:xfrm>
            <a:off x="11760211" y="5410200"/>
            <a:ext cx="355600" cy="1295239"/>
          </a:xfrm>
          <a:prstGeom prst="rect">
            <a:avLst/>
          </a:prstGeom>
          <a:noFill/>
          <a:ln>
            <a:noFill/>
          </a:ln>
        </p:spPr>
      </p:pic>
      <p:sp>
        <p:nvSpPr>
          <p:cNvPr id="81" name="Google Shape;81;g2e20b3e3191_0_0"/>
          <p:cNvSpPr/>
          <p:nvPr/>
        </p:nvSpPr>
        <p:spPr>
          <a:xfrm>
            <a:off x="2566052" y="5816575"/>
            <a:ext cx="7469700" cy="63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Montserrat"/>
              <a:buNone/>
            </a:pPr>
            <a:r>
              <a:rPr lang="en-US" sz="2100">
                <a:solidFill>
                  <a:schemeClr val="lt1"/>
                </a:solidFill>
                <a:latin typeface="Montserrat"/>
                <a:ea typeface="Montserrat"/>
                <a:cs typeface="Montserrat"/>
                <a:sym typeface="Montserrat"/>
              </a:rPr>
              <a:t>Wanli Chan, </a:t>
            </a:r>
            <a:r>
              <a:rPr lang="en-US" sz="2100">
                <a:solidFill>
                  <a:srgbClr val="FFFFFF"/>
                </a:solidFill>
                <a:latin typeface="Montserrat"/>
                <a:ea typeface="Montserrat"/>
                <a:cs typeface="Montserrat"/>
                <a:sym typeface="Montserrat"/>
              </a:rPr>
              <a:t>Yijie Fu, Guangying Pan, Zhi Zhang</a:t>
            </a:r>
            <a:endParaRPr i="0" sz="2100" u="none" cap="none" strike="noStrike">
              <a:solidFill>
                <a:schemeClr val="dk1"/>
              </a:solidFill>
              <a:latin typeface="Calibri"/>
              <a:ea typeface="Calibri"/>
              <a:cs typeface="Calibri"/>
              <a:sym typeface="Calibri"/>
            </a:endParaRPr>
          </a:p>
        </p:txBody>
      </p:sp>
      <p:pic>
        <p:nvPicPr>
          <p:cNvPr id="82" name="Google Shape;82;g2e20b3e3191_0_0" title="netflix_notifications.mp3">
            <a:hlinkClick r:id="rId6"/>
          </p:cNvPr>
          <p:cNvPicPr preferRelativeResize="0"/>
          <p:nvPr/>
        </p:nvPicPr>
        <p:blipFill>
          <a:blip r:embed="rId7">
            <a:alphaModFix/>
          </a:blip>
          <a:stretch>
            <a:fillRect/>
          </a:stretch>
        </p:blipFill>
        <p:spPr>
          <a:xfrm>
            <a:off x="11684000" y="6290975"/>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e2573388f1_0_29"/>
          <p:cNvSpPr txBox="1"/>
          <p:nvPr>
            <p:ph type="title"/>
          </p:nvPr>
        </p:nvSpPr>
        <p:spPr>
          <a:xfrm>
            <a:off x="381000" y="138800"/>
            <a:ext cx="11881800" cy="910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Inter"/>
              <a:buNone/>
            </a:pPr>
            <a:r>
              <a:rPr lang="en-US" sz="3800">
                <a:solidFill>
                  <a:srgbClr val="CF2127"/>
                </a:solidFill>
              </a:rPr>
              <a:t>Short Term</a:t>
            </a:r>
            <a:r>
              <a:rPr lang="en-US" sz="3800">
                <a:solidFill>
                  <a:srgbClr val="CF2127"/>
                </a:solidFill>
              </a:rPr>
              <a:t>:</a:t>
            </a:r>
            <a:r>
              <a:rPr lang="en-US" sz="3800"/>
              <a:t> </a:t>
            </a:r>
            <a:r>
              <a:rPr b="1" i="0" lang="en-US" sz="3800" u="none" strike="noStrike">
                <a:solidFill>
                  <a:schemeClr val="lt1"/>
                </a:solidFill>
                <a:latin typeface="Inter"/>
                <a:ea typeface="Inter"/>
                <a:cs typeface="Inter"/>
                <a:sym typeface="Inter"/>
              </a:rPr>
              <a:t>Impact of </a:t>
            </a:r>
            <a:r>
              <a:rPr lang="en-US" sz="3800">
                <a:solidFill>
                  <a:schemeClr val="lt1"/>
                </a:solidFill>
              </a:rPr>
              <a:t>Revenue</a:t>
            </a:r>
            <a:endParaRPr b="1" i="0" sz="3800" u="none" strike="noStrike">
              <a:solidFill>
                <a:schemeClr val="accent1"/>
              </a:solidFill>
              <a:latin typeface="Inter"/>
              <a:ea typeface="Inter"/>
              <a:cs typeface="Inter"/>
              <a:sym typeface="Inter"/>
            </a:endParaRPr>
          </a:p>
        </p:txBody>
      </p:sp>
      <p:sp>
        <p:nvSpPr>
          <p:cNvPr id="333" name="Google Shape;333;g2e2573388f1_0_29"/>
          <p:cNvSpPr/>
          <p:nvPr/>
        </p:nvSpPr>
        <p:spPr>
          <a:xfrm>
            <a:off x="1367175" y="1758950"/>
            <a:ext cx="395100" cy="841200"/>
          </a:xfrm>
          <a:prstGeom prst="downArrow">
            <a:avLst>
              <a:gd fmla="val 50000" name="adj1"/>
              <a:gd fmla="val 50000" name="adj2"/>
            </a:avLst>
          </a:prstGeom>
          <a:solidFill>
            <a:srgbClr val="CF21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g2e2573388f1_0_29"/>
          <p:cNvSpPr txBox="1"/>
          <p:nvPr/>
        </p:nvSpPr>
        <p:spPr>
          <a:xfrm>
            <a:off x="475475" y="1071925"/>
            <a:ext cx="27729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Number of Subscriber Drop</a:t>
            </a:r>
            <a:endParaRPr b="1" sz="1500">
              <a:solidFill>
                <a:schemeClr val="lt1"/>
              </a:solidFill>
            </a:endParaRPr>
          </a:p>
        </p:txBody>
      </p:sp>
      <p:sp>
        <p:nvSpPr>
          <p:cNvPr id="335" name="Google Shape;335;g2e2573388f1_0_29"/>
          <p:cNvSpPr txBox="1"/>
          <p:nvPr/>
        </p:nvSpPr>
        <p:spPr>
          <a:xfrm>
            <a:off x="3545825" y="1071925"/>
            <a:ext cx="28575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Steady Increase Of Revenue</a:t>
            </a:r>
            <a:endParaRPr b="1" sz="1500">
              <a:solidFill>
                <a:schemeClr val="lt1"/>
              </a:solidFill>
            </a:endParaRPr>
          </a:p>
        </p:txBody>
      </p:sp>
      <p:sp>
        <p:nvSpPr>
          <p:cNvPr id="336" name="Google Shape;336;g2e2573388f1_0_29"/>
          <p:cNvSpPr/>
          <p:nvPr/>
        </p:nvSpPr>
        <p:spPr>
          <a:xfrm rot="10800000">
            <a:off x="4407275" y="1758950"/>
            <a:ext cx="395100" cy="841200"/>
          </a:xfrm>
          <a:prstGeom prst="downArrow">
            <a:avLst>
              <a:gd fmla="val 50000" name="adj1"/>
              <a:gd fmla="val 50000" name="adj2"/>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 name="Google Shape;337;g2e2573388f1_0_29"/>
          <p:cNvSpPr/>
          <p:nvPr/>
        </p:nvSpPr>
        <p:spPr>
          <a:xfrm rot="-5400000">
            <a:off x="2905375" y="1667500"/>
            <a:ext cx="430200" cy="2971200"/>
          </a:xfrm>
          <a:prstGeom prst="leftBrace">
            <a:avLst>
              <a:gd fmla="val 50000" name="adj1"/>
              <a:gd fmla="val 50000"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g2e2573388f1_0_29"/>
          <p:cNvSpPr/>
          <p:nvPr/>
        </p:nvSpPr>
        <p:spPr>
          <a:xfrm>
            <a:off x="3882889" y="4731173"/>
            <a:ext cx="360000" cy="346200"/>
          </a:xfrm>
          <a:prstGeom prst="mathPlus">
            <a:avLst>
              <a:gd fmla="val 23520" name="adj1"/>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g2e2573388f1_0_29"/>
          <p:cNvSpPr/>
          <p:nvPr/>
        </p:nvSpPr>
        <p:spPr>
          <a:xfrm>
            <a:off x="4286896" y="4731173"/>
            <a:ext cx="360000" cy="346200"/>
          </a:xfrm>
          <a:prstGeom prst="mathPlus">
            <a:avLst>
              <a:gd fmla="val 23520" name="adj1"/>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0" name="Google Shape;340;g2e2573388f1_0_29"/>
          <p:cNvCxnSpPr/>
          <p:nvPr/>
        </p:nvCxnSpPr>
        <p:spPr>
          <a:xfrm>
            <a:off x="3422930" y="4087729"/>
            <a:ext cx="1831500" cy="6600"/>
          </a:xfrm>
          <a:prstGeom prst="straightConnector1">
            <a:avLst/>
          </a:prstGeom>
          <a:noFill/>
          <a:ln cap="flat" cmpd="sng" w="38100">
            <a:solidFill>
              <a:schemeClr val="lt1"/>
            </a:solidFill>
            <a:prstDash val="solid"/>
            <a:round/>
            <a:headEnd len="med" w="med" type="none"/>
            <a:tailEnd len="med" w="med" type="none"/>
          </a:ln>
        </p:spPr>
      </p:cxnSp>
      <p:sp>
        <p:nvSpPr>
          <p:cNvPr id="341" name="Google Shape;341;g2e2573388f1_0_29"/>
          <p:cNvSpPr txBox="1"/>
          <p:nvPr/>
        </p:nvSpPr>
        <p:spPr>
          <a:xfrm>
            <a:off x="3725177" y="3629850"/>
            <a:ext cx="12270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 </a:t>
            </a:r>
            <a:r>
              <a:rPr b="1" lang="en-US" sz="1500">
                <a:solidFill>
                  <a:schemeClr val="lt1"/>
                </a:solidFill>
              </a:rPr>
              <a:t> Revenue</a:t>
            </a:r>
            <a:endParaRPr b="1" sz="1500">
              <a:solidFill>
                <a:schemeClr val="lt1"/>
              </a:solidFill>
            </a:endParaRPr>
          </a:p>
        </p:txBody>
      </p:sp>
      <p:sp>
        <p:nvSpPr>
          <p:cNvPr id="342" name="Google Shape;342;g2e2573388f1_0_29"/>
          <p:cNvSpPr txBox="1"/>
          <p:nvPr/>
        </p:nvSpPr>
        <p:spPr>
          <a:xfrm>
            <a:off x="3507075" y="4188000"/>
            <a:ext cx="16632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lt1"/>
                </a:solidFill>
              </a:rPr>
              <a:t>∂ </a:t>
            </a:r>
            <a:r>
              <a:rPr b="1" lang="en-US" sz="1500">
                <a:solidFill>
                  <a:schemeClr val="lt1"/>
                </a:solidFill>
              </a:rPr>
              <a:t>Other Factors</a:t>
            </a:r>
            <a:endParaRPr b="1" sz="1500">
              <a:solidFill>
                <a:schemeClr val="lt1"/>
              </a:solidFill>
            </a:endParaRPr>
          </a:p>
        </p:txBody>
      </p:sp>
      <p:sp>
        <p:nvSpPr>
          <p:cNvPr id="343" name="Google Shape;343;g2e2573388f1_0_29"/>
          <p:cNvSpPr txBox="1"/>
          <p:nvPr/>
        </p:nvSpPr>
        <p:spPr>
          <a:xfrm>
            <a:off x="2582113" y="2747125"/>
            <a:ext cx="10767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4"/>
                </a:solidFill>
              </a:rPr>
              <a:t>BECAUSE</a:t>
            </a:r>
            <a:endParaRPr b="1">
              <a:solidFill>
                <a:schemeClr val="accent4"/>
              </a:solidFill>
            </a:endParaRPr>
          </a:p>
        </p:txBody>
      </p:sp>
      <p:sp>
        <p:nvSpPr>
          <p:cNvPr id="344" name="Google Shape;344;g2e2573388f1_0_29"/>
          <p:cNvSpPr/>
          <p:nvPr/>
        </p:nvSpPr>
        <p:spPr>
          <a:xfrm>
            <a:off x="1447572" y="4709400"/>
            <a:ext cx="395100" cy="346200"/>
          </a:xfrm>
          <a:prstGeom prst="mathMinus">
            <a:avLst>
              <a:gd fmla="val 23520" name="adj1"/>
            </a:avLst>
          </a:prstGeom>
          <a:solidFill>
            <a:srgbClr val="CF21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pic>
        <p:nvPicPr>
          <p:cNvPr id="345" name="Google Shape;345;g2e2573388f1_0_29"/>
          <p:cNvPicPr preferRelativeResize="0"/>
          <p:nvPr/>
        </p:nvPicPr>
        <p:blipFill>
          <a:blip r:embed="rId3">
            <a:alphaModFix/>
          </a:blip>
          <a:stretch>
            <a:fillRect/>
          </a:stretch>
        </p:blipFill>
        <p:spPr>
          <a:xfrm>
            <a:off x="6919950" y="3981375"/>
            <a:ext cx="2624574" cy="2624574"/>
          </a:xfrm>
          <a:prstGeom prst="rect">
            <a:avLst/>
          </a:prstGeom>
          <a:noFill/>
          <a:ln>
            <a:noFill/>
          </a:ln>
        </p:spPr>
      </p:pic>
      <p:cxnSp>
        <p:nvCxnSpPr>
          <p:cNvPr id="346" name="Google Shape;346;g2e2573388f1_0_29"/>
          <p:cNvCxnSpPr/>
          <p:nvPr/>
        </p:nvCxnSpPr>
        <p:spPr>
          <a:xfrm flipH="1" rot="10800000">
            <a:off x="636177" y="4087729"/>
            <a:ext cx="1913700" cy="11700"/>
          </a:xfrm>
          <a:prstGeom prst="straightConnector1">
            <a:avLst/>
          </a:prstGeom>
          <a:noFill/>
          <a:ln cap="flat" cmpd="sng" w="38100">
            <a:solidFill>
              <a:schemeClr val="lt1"/>
            </a:solidFill>
            <a:prstDash val="solid"/>
            <a:round/>
            <a:headEnd len="med" w="med" type="none"/>
            <a:tailEnd len="med" w="med" type="none"/>
          </a:ln>
        </p:spPr>
      </p:cxnSp>
      <p:sp>
        <p:nvSpPr>
          <p:cNvPr id="347" name="Google Shape;347;g2e2573388f1_0_29"/>
          <p:cNvSpPr txBox="1"/>
          <p:nvPr/>
        </p:nvSpPr>
        <p:spPr>
          <a:xfrm>
            <a:off x="688276" y="4188000"/>
            <a:ext cx="19137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lt1"/>
                </a:solidFill>
              </a:rPr>
              <a:t>∂ </a:t>
            </a:r>
            <a:r>
              <a:rPr b="1" lang="en-US" sz="1500">
                <a:solidFill>
                  <a:schemeClr val="lt1"/>
                </a:solidFill>
              </a:rPr>
              <a:t>Paid Membership</a:t>
            </a:r>
            <a:endParaRPr b="1" sz="1500">
              <a:solidFill>
                <a:schemeClr val="lt1"/>
              </a:solidFill>
            </a:endParaRPr>
          </a:p>
        </p:txBody>
      </p:sp>
      <p:pic>
        <p:nvPicPr>
          <p:cNvPr id="348" name="Google Shape;348;g2e2573388f1_0_29"/>
          <p:cNvPicPr preferRelativeResize="0"/>
          <p:nvPr/>
        </p:nvPicPr>
        <p:blipFill>
          <a:blip r:embed="rId4">
            <a:alphaModFix/>
          </a:blip>
          <a:stretch>
            <a:fillRect/>
          </a:stretch>
        </p:blipFill>
        <p:spPr>
          <a:xfrm>
            <a:off x="9995700" y="3981375"/>
            <a:ext cx="1772346" cy="2624573"/>
          </a:xfrm>
          <a:prstGeom prst="rect">
            <a:avLst/>
          </a:prstGeom>
          <a:noFill/>
          <a:ln>
            <a:noFill/>
          </a:ln>
        </p:spPr>
      </p:pic>
      <p:grpSp>
        <p:nvGrpSpPr>
          <p:cNvPr id="349" name="Google Shape;349;g2e2573388f1_0_29"/>
          <p:cNvGrpSpPr/>
          <p:nvPr/>
        </p:nvGrpSpPr>
        <p:grpSpPr>
          <a:xfrm>
            <a:off x="2803358" y="3853177"/>
            <a:ext cx="395109" cy="497905"/>
            <a:chOff x="2688611" y="2205528"/>
            <a:chExt cx="786600" cy="618362"/>
          </a:xfrm>
        </p:grpSpPr>
        <p:cxnSp>
          <p:nvCxnSpPr>
            <p:cNvPr id="350" name="Google Shape;350;g2e2573388f1_0_29"/>
            <p:cNvCxnSpPr/>
            <p:nvPr/>
          </p:nvCxnSpPr>
          <p:spPr>
            <a:xfrm flipH="1" rot="-10057336">
              <a:off x="2760888" y="2274391"/>
              <a:ext cx="678778" cy="334475"/>
            </a:xfrm>
            <a:prstGeom prst="straightConnector1">
              <a:avLst/>
            </a:prstGeom>
            <a:noFill/>
            <a:ln cap="flat" cmpd="sng" w="38100">
              <a:solidFill>
                <a:schemeClr val="accent4"/>
              </a:solidFill>
              <a:prstDash val="solid"/>
              <a:round/>
              <a:headEnd len="med" w="med" type="none"/>
              <a:tailEnd len="med" w="med" type="none"/>
            </a:ln>
          </p:spPr>
        </p:cxnSp>
        <p:cxnSp>
          <p:nvCxnSpPr>
            <p:cNvPr id="351" name="Google Shape;351;g2e2573388f1_0_29"/>
            <p:cNvCxnSpPr/>
            <p:nvPr/>
          </p:nvCxnSpPr>
          <p:spPr>
            <a:xfrm rot="742940">
              <a:off x="2693680" y="2610413"/>
              <a:ext cx="776462" cy="131753"/>
            </a:xfrm>
            <a:prstGeom prst="straightConnector1">
              <a:avLst/>
            </a:prstGeom>
            <a:noFill/>
            <a:ln cap="flat" cmpd="sng" w="38100">
              <a:solidFill>
                <a:schemeClr val="accent4"/>
              </a:solidFill>
              <a:prstDash val="solid"/>
              <a:round/>
              <a:headEnd len="med" w="med" type="none"/>
              <a:tailEnd len="med" w="med" type="none"/>
            </a:ln>
          </p:spPr>
        </p:cxnSp>
      </p:grpSp>
      <p:pic>
        <p:nvPicPr>
          <p:cNvPr id="352" name="Google Shape;352;g2e2573388f1_0_29"/>
          <p:cNvPicPr preferRelativeResize="0"/>
          <p:nvPr/>
        </p:nvPicPr>
        <p:blipFill>
          <a:blip r:embed="rId5">
            <a:alphaModFix/>
          </a:blip>
          <a:stretch>
            <a:fillRect/>
          </a:stretch>
        </p:blipFill>
        <p:spPr>
          <a:xfrm>
            <a:off x="6919958" y="1049000"/>
            <a:ext cx="4907242" cy="2776400"/>
          </a:xfrm>
          <a:prstGeom prst="rect">
            <a:avLst/>
          </a:prstGeom>
          <a:noFill/>
          <a:ln>
            <a:noFill/>
          </a:ln>
        </p:spPr>
      </p:pic>
      <p:sp>
        <p:nvSpPr>
          <p:cNvPr id="353" name="Google Shape;353;g2e2573388f1_0_29"/>
          <p:cNvSpPr txBox="1"/>
          <p:nvPr/>
        </p:nvSpPr>
        <p:spPr>
          <a:xfrm>
            <a:off x="951227" y="3629850"/>
            <a:ext cx="12270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  Revenue</a:t>
            </a:r>
            <a:endParaRPr b="1" sz="1500">
              <a:solidFill>
                <a:schemeClr val="lt1"/>
              </a:solidFill>
            </a:endParaRPr>
          </a:p>
        </p:txBody>
      </p:sp>
      <p:sp>
        <p:nvSpPr>
          <p:cNvPr id="354" name="Google Shape;354;g2e2573388f1_0_29"/>
          <p:cNvSpPr txBox="1"/>
          <p:nvPr/>
        </p:nvSpPr>
        <p:spPr>
          <a:xfrm>
            <a:off x="503425" y="5113325"/>
            <a:ext cx="6147600" cy="14166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lt1"/>
              </a:buClr>
              <a:buSzPts val="1500"/>
              <a:buFont typeface="Inter"/>
              <a:buChar char="●"/>
            </a:pPr>
            <a:r>
              <a:rPr lang="en-US" sz="1500">
                <a:solidFill>
                  <a:schemeClr val="lt1"/>
                </a:solidFill>
                <a:latin typeface="Inter"/>
                <a:ea typeface="Inter"/>
                <a:cs typeface="Inter"/>
                <a:sym typeface="Inter"/>
              </a:rPr>
              <a:t>Treatment would affect other outcomes, such as revenue. They cannot be isolated completely.</a:t>
            </a:r>
            <a:endParaRPr sz="1500">
              <a:solidFill>
                <a:schemeClr val="lt1"/>
              </a:solidFill>
              <a:latin typeface="Inter"/>
              <a:ea typeface="Inter"/>
              <a:cs typeface="Inter"/>
              <a:sym typeface="Inter"/>
            </a:endParaRPr>
          </a:p>
          <a:p>
            <a:pPr indent="-323850" lvl="0" marL="457200" rtl="0" algn="l">
              <a:lnSpc>
                <a:spcPct val="150000"/>
              </a:lnSpc>
              <a:spcBef>
                <a:spcPts val="0"/>
              </a:spcBef>
              <a:spcAft>
                <a:spcPts val="0"/>
              </a:spcAft>
              <a:buClr>
                <a:schemeClr val="lt1"/>
              </a:buClr>
              <a:buSzPts val="1500"/>
              <a:buFont typeface="Inter"/>
              <a:buChar char="●"/>
            </a:pPr>
            <a:r>
              <a:rPr lang="en-US" sz="1500">
                <a:solidFill>
                  <a:schemeClr val="lt1"/>
                </a:solidFill>
                <a:latin typeface="Inter"/>
                <a:ea typeface="Inter"/>
                <a:cs typeface="Inter"/>
                <a:sym typeface="Inter"/>
              </a:rPr>
              <a:t>A </a:t>
            </a:r>
            <a:r>
              <a:rPr lang="en-US" sz="1500">
                <a:solidFill>
                  <a:schemeClr val="lt1"/>
                </a:solidFill>
                <a:latin typeface="Inter"/>
                <a:ea typeface="Inter"/>
                <a:cs typeface="Inter"/>
                <a:sym typeface="Inter"/>
              </a:rPr>
              <a:t>comprehensive</a:t>
            </a:r>
            <a:r>
              <a:rPr lang="en-US" sz="1500">
                <a:solidFill>
                  <a:schemeClr val="lt1"/>
                </a:solidFill>
                <a:latin typeface="Inter"/>
                <a:ea typeface="Inter"/>
                <a:cs typeface="Inter"/>
                <a:sym typeface="Inter"/>
              </a:rPr>
              <a:t> analysis needs to consider </a:t>
            </a:r>
            <a:r>
              <a:rPr lang="en-US" sz="1500">
                <a:solidFill>
                  <a:schemeClr val="lt1"/>
                </a:solidFill>
                <a:latin typeface="Inter"/>
                <a:ea typeface="Inter"/>
                <a:cs typeface="Inter"/>
                <a:sym typeface="Inter"/>
              </a:rPr>
              <a:t>interdependencies.</a:t>
            </a:r>
            <a:endParaRPr sz="1500">
              <a:solidFill>
                <a:schemeClr val="lt1"/>
              </a:solidFill>
              <a:latin typeface="Inter"/>
              <a:ea typeface="Inter"/>
              <a:cs typeface="Inter"/>
              <a:sym typeface="Inter"/>
            </a:endParaRPr>
          </a:p>
        </p:txBody>
      </p:sp>
      <p:grpSp>
        <p:nvGrpSpPr>
          <p:cNvPr id="355" name="Google Shape;355;g2e2573388f1_0_29"/>
          <p:cNvGrpSpPr/>
          <p:nvPr/>
        </p:nvGrpSpPr>
        <p:grpSpPr>
          <a:xfrm>
            <a:off x="-1" y="-24"/>
            <a:ext cx="550875" cy="396386"/>
            <a:chOff x="4383313" y="1578428"/>
            <a:chExt cx="1248300" cy="867935"/>
          </a:xfrm>
        </p:grpSpPr>
        <p:sp>
          <p:nvSpPr>
            <p:cNvPr id="356" name="Google Shape;356;g2e2573388f1_0_29"/>
            <p:cNvSpPr/>
            <p:nvPr/>
          </p:nvSpPr>
          <p:spPr>
            <a:xfrm>
              <a:off x="4383313" y="157842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357" name="Google Shape;357;g2e2573388f1_0_29"/>
            <p:cNvSpPr txBox="1"/>
            <p:nvPr/>
          </p:nvSpPr>
          <p:spPr>
            <a:xfrm>
              <a:off x="4562074" y="1772263"/>
              <a:ext cx="1069500" cy="67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latin typeface="Roboto"/>
                  <a:ea typeface="Roboto"/>
                  <a:cs typeface="Roboto"/>
                  <a:sym typeface="Roboto"/>
                </a:rPr>
                <a:t>04</a:t>
              </a:r>
              <a:endParaRPr b="1" sz="500"/>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e224ac5931_0_123"/>
          <p:cNvSpPr/>
          <p:nvPr/>
        </p:nvSpPr>
        <p:spPr>
          <a:xfrm>
            <a:off x="550875" y="2477750"/>
            <a:ext cx="11178300" cy="4012200"/>
          </a:xfrm>
          <a:prstGeom prst="roundRect">
            <a:avLst>
              <a:gd fmla="val 5733" name="adj"/>
            </a:avLst>
          </a:prstGeom>
          <a:gradFill>
            <a:gsLst>
              <a:gs pos="0">
                <a:schemeClr val="lt1"/>
              </a:gs>
              <a:gs pos="100000">
                <a:srgbClr val="BFBFB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Inter"/>
              <a:ea typeface="Inter"/>
              <a:cs typeface="Inter"/>
              <a:sym typeface="Inter"/>
            </a:endParaRPr>
          </a:p>
        </p:txBody>
      </p:sp>
      <p:sp>
        <p:nvSpPr>
          <p:cNvPr id="363" name="Google Shape;363;g2e224ac5931_0_123"/>
          <p:cNvSpPr/>
          <p:nvPr/>
        </p:nvSpPr>
        <p:spPr>
          <a:xfrm>
            <a:off x="550875" y="1627600"/>
            <a:ext cx="11178300" cy="606000"/>
          </a:xfrm>
          <a:prstGeom prst="roundRect">
            <a:avLst>
              <a:gd fmla="val 11676" name="adj"/>
            </a:avLst>
          </a:prstGeom>
          <a:solidFill>
            <a:srgbClr val="C111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Inter"/>
              <a:ea typeface="Inter"/>
              <a:cs typeface="Inter"/>
              <a:sym typeface="Inter"/>
            </a:endParaRPr>
          </a:p>
        </p:txBody>
      </p:sp>
      <p:sp>
        <p:nvSpPr>
          <p:cNvPr id="364" name="Google Shape;364;g2e224ac5931_0_123"/>
          <p:cNvSpPr txBox="1"/>
          <p:nvPr/>
        </p:nvSpPr>
        <p:spPr>
          <a:xfrm>
            <a:off x="1156875" y="1754500"/>
            <a:ext cx="10138200" cy="352200"/>
          </a:xfrm>
          <a:prstGeom prst="rect">
            <a:avLst/>
          </a:prstGeom>
          <a:noFill/>
          <a:ln>
            <a:noFill/>
          </a:ln>
        </p:spPr>
        <p:txBody>
          <a:bodyPr anchorCtr="0" anchor="t" bIns="45700" lIns="91425" spcFirstLastPara="1" rIns="91425" wrap="square" tIns="45700">
            <a:spAutoFit/>
          </a:bodyPr>
          <a:lstStyle/>
          <a:p>
            <a:pPr indent="0" lvl="0" marL="0" marR="0" rtl="0" algn="l">
              <a:lnSpc>
                <a:spcPct val="93750"/>
              </a:lnSpc>
              <a:spcBef>
                <a:spcPts val="0"/>
              </a:spcBef>
              <a:spcAft>
                <a:spcPts val="0"/>
              </a:spcAft>
              <a:buNone/>
            </a:pPr>
            <a:r>
              <a:rPr b="1" lang="en-US" sz="1800">
                <a:solidFill>
                  <a:schemeClr val="lt1"/>
                </a:solidFill>
                <a:latin typeface="Inter"/>
                <a:ea typeface="Inter"/>
                <a:cs typeface="Inter"/>
                <a:sym typeface="Inter"/>
              </a:rPr>
              <a:t>Key takeaway: adjust </a:t>
            </a:r>
            <a:r>
              <a:rPr b="1" lang="en-US" sz="1800">
                <a:solidFill>
                  <a:srgbClr val="FF9900"/>
                </a:solidFill>
                <a:latin typeface="Inter"/>
                <a:ea typeface="Inter"/>
                <a:cs typeface="Inter"/>
                <a:sym typeface="Inter"/>
              </a:rPr>
              <a:t>Short-Sided Market Focus </a:t>
            </a:r>
            <a:r>
              <a:rPr b="1" lang="en-US" sz="1800">
                <a:solidFill>
                  <a:schemeClr val="lt1"/>
                </a:solidFill>
                <a:latin typeface="Inter"/>
                <a:ea typeface="Inter"/>
                <a:cs typeface="Inter"/>
                <a:sym typeface="Inter"/>
              </a:rPr>
              <a:t>from subscriber to content development </a:t>
            </a:r>
            <a:endParaRPr b="1" sz="1800">
              <a:solidFill>
                <a:schemeClr val="lt1"/>
              </a:solidFill>
              <a:latin typeface="Inter"/>
              <a:ea typeface="Inter"/>
              <a:cs typeface="Inter"/>
              <a:sym typeface="Inter"/>
            </a:endParaRPr>
          </a:p>
        </p:txBody>
      </p:sp>
      <p:sp>
        <p:nvSpPr>
          <p:cNvPr id="365" name="Google Shape;365;g2e224ac5931_0_123"/>
          <p:cNvSpPr txBox="1"/>
          <p:nvPr>
            <p:ph type="title"/>
          </p:nvPr>
        </p:nvSpPr>
        <p:spPr>
          <a:xfrm>
            <a:off x="474675" y="474000"/>
            <a:ext cx="11178300" cy="85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4000"/>
              <a:buFont typeface="Inter"/>
              <a:buNone/>
            </a:pPr>
            <a:r>
              <a:rPr lang="en-US" sz="3800">
                <a:solidFill>
                  <a:srgbClr val="CF2127"/>
                </a:solidFill>
              </a:rPr>
              <a:t>Long Term</a:t>
            </a:r>
            <a:r>
              <a:rPr lang="en-US" sz="3800">
                <a:solidFill>
                  <a:schemeClr val="lt1"/>
                </a:solidFill>
              </a:rPr>
              <a:t> </a:t>
            </a:r>
            <a:r>
              <a:rPr lang="en-US" sz="3800">
                <a:solidFill>
                  <a:schemeClr val="lt1"/>
                </a:solidFill>
              </a:rPr>
              <a:t>Strategic Uses of RD </a:t>
            </a:r>
            <a:endParaRPr sz="3800">
              <a:solidFill>
                <a:schemeClr val="lt1"/>
              </a:solidFill>
            </a:endParaRPr>
          </a:p>
          <a:p>
            <a:pPr indent="0" lvl="0" marL="0" rtl="0" algn="l">
              <a:spcBef>
                <a:spcPts val="0"/>
              </a:spcBef>
              <a:spcAft>
                <a:spcPts val="0"/>
              </a:spcAft>
              <a:buClr>
                <a:schemeClr val="accent1"/>
              </a:buClr>
              <a:buSzPts val="4000"/>
              <a:buFont typeface="Inter"/>
              <a:buNone/>
            </a:pPr>
            <a:r>
              <a:rPr lang="en-US" sz="3800">
                <a:solidFill>
                  <a:schemeClr val="lt1"/>
                </a:solidFill>
              </a:rPr>
              <a:t>Estimates for Netflix</a:t>
            </a:r>
            <a:endParaRPr sz="3800"/>
          </a:p>
        </p:txBody>
      </p:sp>
      <p:sp>
        <p:nvSpPr>
          <p:cNvPr id="366" name="Google Shape;366;g2e224ac5931_0_123"/>
          <p:cNvSpPr txBox="1"/>
          <p:nvPr/>
        </p:nvSpPr>
        <p:spPr>
          <a:xfrm>
            <a:off x="761750" y="2597000"/>
            <a:ext cx="10635600" cy="3572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None/>
            </a:pPr>
            <a:r>
              <a:rPr b="1" lang="en-US" sz="2000">
                <a:solidFill>
                  <a:srgbClr val="CF2127"/>
                </a:solidFill>
                <a:latin typeface="Inter"/>
                <a:ea typeface="Inter"/>
                <a:cs typeface="Inter"/>
                <a:sym typeface="Inter"/>
              </a:rPr>
              <a:t>Strategic Implications</a:t>
            </a:r>
            <a:endParaRPr b="1" sz="2000">
              <a:solidFill>
                <a:srgbClr val="CF2127"/>
              </a:solidFill>
              <a:latin typeface="Inter"/>
              <a:ea typeface="Inter"/>
              <a:cs typeface="Inter"/>
              <a:sym typeface="Inter"/>
            </a:endParaRPr>
          </a:p>
          <a:p>
            <a:pPr indent="-349250" lvl="0" marL="457200" rtl="0" algn="l">
              <a:lnSpc>
                <a:spcPct val="115000"/>
              </a:lnSpc>
              <a:spcBef>
                <a:spcPts val="1200"/>
              </a:spcBef>
              <a:spcAft>
                <a:spcPts val="0"/>
              </a:spcAft>
              <a:buClr>
                <a:schemeClr val="dk1"/>
              </a:buClr>
              <a:buSzPts val="1900"/>
              <a:buFont typeface="Inter"/>
              <a:buChar char="●"/>
            </a:pPr>
            <a:r>
              <a:rPr b="1" lang="en-US" sz="1900">
                <a:solidFill>
                  <a:schemeClr val="dk1"/>
                </a:solidFill>
                <a:latin typeface="Inter"/>
                <a:ea typeface="Inter"/>
                <a:cs typeface="Inter"/>
                <a:sym typeface="Inter"/>
              </a:rPr>
              <a:t>Investment Shift:</a:t>
            </a:r>
            <a:endParaRPr b="1" sz="1900">
              <a:solidFill>
                <a:schemeClr val="dk1"/>
              </a:solidFill>
              <a:latin typeface="Inter"/>
              <a:ea typeface="Inter"/>
              <a:cs typeface="Inter"/>
              <a:sym typeface="Inter"/>
            </a:endParaRPr>
          </a:p>
          <a:p>
            <a:pPr indent="-349250" lvl="1" marL="914400" rtl="0" algn="l">
              <a:lnSpc>
                <a:spcPct val="115000"/>
              </a:lnSpc>
              <a:spcBef>
                <a:spcPts val="0"/>
              </a:spcBef>
              <a:spcAft>
                <a:spcPts val="0"/>
              </a:spcAft>
              <a:buClr>
                <a:schemeClr val="dk1"/>
              </a:buClr>
              <a:buSzPts val="1900"/>
              <a:buFont typeface="Inter"/>
              <a:buChar char="○"/>
            </a:pPr>
            <a:r>
              <a:rPr b="1" lang="en-US" sz="1900">
                <a:solidFill>
                  <a:schemeClr val="dk1"/>
                </a:solidFill>
                <a:latin typeface="Inter"/>
                <a:ea typeface="Inter"/>
                <a:cs typeface="Inter"/>
                <a:sym typeface="Inter"/>
              </a:rPr>
              <a:t>Prioritize content development over subscriber promotional offers.</a:t>
            </a:r>
            <a:endParaRPr b="1" sz="1900">
              <a:solidFill>
                <a:schemeClr val="dk1"/>
              </a:solidFill>
              <a:latin typeface="Inter"/>
              <a:ea typeface="Inter"/>
              <a:cs typeface="Inter"/>
              <a:sym typeface="Inter"/>
            </a:endParaRPr>
          </a:p>
          <a:p>
            <a:pPr indent="-349250" lvl="1" marL="914400" rtl="0" algn="l">
              <a:lnSpc>
                <a:spcPct val="115000"/>
              </a:lnSpc>
              <a:spcBef>
                <a:spcPts val="0"/>
              </a:spcBef>
              <a:spcAft>
                <a:spcPts val="0"/>
              </a:spcAft>
              <a:buClr>
                <a:schemeClr val="dk1"/>
              </a:buClr>
              <a:buSzPts val="1900"/>
              <a:buFont typeface="Inter"/>
              <a:buChar char="○"/>
            </a:pPr>
            <a:r>
              <a:rPr b="1" lang="en-US" sz="1900">
                <a:solidFill>
                  <a:schemeClr val="dk1"/>
                </a:solidFill>
                <a:latin typeface="Inter"/>
                <a:ea typeface="Inter"/>
                <a:cs typeface="Inter"/>
                <a:sym typeface="Inter"/>
              </a:rPr>
              <a:t>Allocate resources towards developing new and engaging content.</a:t>
            </a:r>
            <a:endParaRPr b="1" sz="19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b="1" lang="en-US" sz="2000">
                <a:solidFill>
                  <a:srgbClr val="CF2127"/>
                </a:solidFill>
                <a:latin typeface="Inter"/>
                <a:ea typeface="Inter"/>
                <a:cs typeface="Inter"/>
                <a:sym typeface="Inter"/>
              </a:rPr>
              <a:t>Next Step</a:t>
            </a:r>
            <a:endParaRPr b="1" sz="2000">
              <a:solidFill>
                <a:srgbClr val="CF2127"/>
              </a:solidFill>
              <a:latin typeface="Inter"/>
              <a:ea typeface="Inter"/>
              <a:cs typeface="Inter"/>
              <a:sym typeface="Inter"/>
            </a:endParaRPr>
          </a:p>
          <a:p>
            <a:pPr indent="-349250" lvl="0" marL="457200" rtl="0" algn="l">
              <a:lnSpc>
                <a:spcPct val="115000"/>
              </a:lnSpc>
              <a:spcBef>
                <a:spcPts val="1200"/>
              </a:spcBef>
              <a:spcAft>
                <a:spcPts val="0"/>
              </a:spcAft>
              <a:buClr>
                <a:schemeClr val="dk1"/>
              </a:buClr>
              <a:buSzPts val="1900"/>
              <a:buFont typeface="Inter"/>
              <a:buChar char="●"/>
            </a:pPr>
            <a:r>
              <a:rPr b="1" lang="en-US" sz="1900">
                <a:solidFill>
                  <a:schemeClr val="dk1"/>
                </a:solidFill>
                <a:latin typeface="Inter"/>
                <a:ea typeface="Inter"/>
                <a:cs typeface="Inter"/>
                <a:sym typeface="Inter"/>
              </a:rPr>
              <a:t>Measure Impact:</a:t>
            </a:r>
            <a:endParaRPr b="1" sz="1900">
              <a:solidFill>
                <a:schemeClr val="dk1"/>
              </a:solidFill>
              <a:latin typeface="Inter"/>
              <a:ea typeface="Inter"/>
              <a:cs typeface="Inter"/>
              <a:sym typeface="Inter"/>
            </a:endParaRPr>
          </a:p>
          <a:p>
            <a:pPr indent="-349250" lvl="1" marL="914400" rtl="0" algn="l">
              <a:lnSpc>
                <a:spcPct val="115000"/>
              </a:lnSpc>
              <a:spcBef>
                <a:spcPts val="0"/>
              </a:spcBef>
              <a:spcAft>
                <a:spcPts val="0"/>
              </a:spcAft>
              <a:buClr>
                <a:schemeClr val="dk1"/>
              </a:buClr>
              <a:buSzPts val="1900"/>
              <a:buFont typeface="Inter"/>
              <a:buChar char="○"/>
            </a:pPr>
            <a:r>
              <a:rPr b="1" lang="en-US" sz="1900">
                <a:solidFill>
                  <a:schemeClr val="dk1"/>
                </a:solidFill>
                <a:latin typeface="Inter"/>
                <a:ea typeface="Inter"/>
                <a:cs typeface="Inter"/>
                <a:sym typeface="Inter"/>
              </a:rPr>
              <a:t>Assess how new content influences subscriber growth and retention.</a:t>
            </a:r>
            <a:endParaRPr b="1" sz="1900">
              <a:solidFill>
                <a:schemeClr val="dk1"/>
              </a:solidFill>
              <a:latin typeface="Inter"/>
              <a:ea typeface="Inter"/>
              <a:cs typeface="Inter"/>
              <a:sym typeface="Inter"/>
            </a:endParaRPr>
          </a:p>
          <a:p>
            <a:pPr indent="-349250" lvl="1" marL="914400" rtl="0" algn="l">
              <a:lnSpc>
                <a:spcPct val="115000"/>
              </a:lnSpc>
              <a:spcBef>
                <a:spcPts val="0"/>
              </a:spcBef>
              <a:spcAft>
                <a:spcPts val="0"/>
              </a:spcAft>
              <a:buClr>
                <a:schemeClr val="dk1"/>
              </a:buClr>
              <a:buSzPts val="1900"/>
              <a:buFont typeface="Inter"/>
              <a:buChar char="○"/>
            </a:pPr>
            <a:r>
              <a:rPr b="1" lang="en-US" sz="1900">
                <a:solidFill>
                  <a:schemeClr val="dk1"/>
                </a:solidFill>
                <a:latin typeface="Inter"/>
                <a:ea typeface="Inter"/>
                <a:cs typeface="Inter"/>
                <a:sym typeface="Inter"/>
              </a:rPr>
              <a:t>Compare the effectiveness of content investment against traditional promotional tactics.</a:t>
            </a:r>
            <a:endParaRPr b="1" sz="1900">
              <a:solidFill>
                <a:schemeClr val="dk1"/>
              </a:solidFill>
              <a:latin typeface="Inter"/>
              <a:ea typeface="Inter"/>
              <a:cs typeface="Inter"/>
              <a:sym typeface="Inter"/>
            </a:endParaRPr>
          </a:p>
        </p:txBody>
      </p:sp>
      <p:pic>
        <p:nvPicPr>
          <p:cNvPr id="367" name="Google Shape;367;g2e224ac5931_0_123"/>
          <p:cNvPicPr preferRelativeResize="0"/>
          <p:nvPr/>
        </p:nvPicPr>
        <p:blipFill rotWithShape="1">
          <a:blip r:embed="rId3">
            <a:alphaModFix/>
          </a:blip>
          <a:srcRect b="0" l="0" r="0" t="0"/>
          <a:stretch/>
        </p:blipFill>
        <p:spPr>
          <a:xfrm>
            <a:off x="10917085" y="2670348"/>
            <a:ext cx="606049" cy="606049"/>
          </a:xfrm>
          <a:prstGeom prst="rect">
            <a:avLst/>
          </a:prstGeom>
          <a:noFill/>
          <a:ln>
            <a:noFill/>
          </a:ln>
        </p:spPr>
      </p:pic>
      <p:sp>
        <p:nvSpPr>
          <p:cNvPr id="368" name="Google Shape;368;g2e224ac5931_0_123"/>
          <p:cNvSpPr txBox="1"/>
          <p:nvPr/>
        </p:nvSpPr>
        <p:spPr>
          <a:xfrm>
            <a:off x="629025" y="1627600"/>
            <a:ext cx="606000" cy="675300"/>
          </a:xfrm>
          <a:prstGeom prst="rect">
            <a:avLst/>
          </a:prstGeom>
          <a:noFill/>
          <a:ln>
            <a:noFill/>
          </a:ln>
        </p:spPr>
        <p:txBody>
          <a:bodyPr anchorCtr="0" anchor="t" bIns="91425" lIns="91425" spcFirstLastPara="1" rIns="91425" wrap="square" tIns="91425">
            <a:spAutoFit/>
          </a:bodyPr>
          <a:lstStyle/>
          <a:p>
            <a:pPr indent="0" lvl="0" marL="0" rtl="0" algn="l">
              <a:lnSpc>
                <a:spcPct val="93750"/>
              </a:lnSpc>
              <a:spcBef>
                <a:spcPts val="0"/>
              </a:spcBef>
              <a:spcAft>
                <a:spcPts val="0"/>
              </a:spcAft>
              <a:buNone/>
            </a:pPr>
            <a:r>
              <a:rPr b="1" lang="en-US" sz="3400">
                <a:solidFill>
                  <a:schemeClr val="lt1"/>
                </a:solidFill>
                <a:latin typeface="Inter"/>
                <a:ea typeface="Inter"/>
                <a:cs typeface="Inter"/>
                <a:sym typeface="Inter"/>
              </a:rPr>
              <a:t>💡</a:t>
            </a:r>
            <a:endParaRPr sz="3000"/>
          </a:p>
        </p:txBody>
      </p:sp>
      <p:grpSp>
        <p:nvGrpSpPr>
          <p:cNvPr id="369" name="Google Shape;369;g2e224ac5931_0_123"/>
          <p:cNvGrpSpPr/>
          <p:nvPr/>
        </p:nvGrpSpPr>
        <p:grpSpPr>
          <a:xfrm>
            <a:off x="-1" y="-24"/>
            <a:ext cx="550875" cy="396386"/>
            <a:chOff x="4383313" y="1578428"/>
            <a:chExt cx="1248300" cy="867935"/>
          </a:xfrm>
        </p:grpSpPr>
        <p:sp>
          <p:nvSpPr>
            <p:cNvPr id="370" name="Google Shape;370;g2e224ac5931_0_123"/>
            <p:cNvSpPr/>
            <p:nvPr/>
          </p:nvSpPr>
          <p:spPr>
            <a:xfrm>
              <a:off x="4383313" y="157842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371" name="Google Shape;371;g2e224ac5931_0_123"/>
            <p:cNvSpPr txBox="1"/>
            <p:nvPr/>
          </p:nvSpPr>
          <p:spPr>
            <a:xfrm>
              <a:off x="4562074" y="1772263"/>
              <a:ext cx="1069500" cy="67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latin typeface="Roboto"/>
                  <a:ea typeface="Roboto"/>
                  <a:cs typeface="Roboto"/>
                  <a:sym typeface="Roboto"/>
                </a:rPr>
                <a:t>05</a:t>
              </a:r>
              <a:endParaRPr b="1" sz="500"/>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e224ac5931_0_250"/>
          <p:cNvSpPr/>
          <p:nvPr/>
        </p:nvSpPr>
        <p:spPr>
          <a:xfrm>
            <a:off x="3119698" y="2398850"/>
            <a:ext cx="8665851" cy="1771776"/>
          </a:xfrm>
          <a:prstGeom prst="rect">
            <a:avLst/>
          </a:prstGeom>
        </p:spPr>
        <p:txBody>
          <a:bodyPr>
            <a:prstTxWarp prst="textPlain"/>
          </a:bodyPr>
          <a:lstStyle/>
          <a:p>
            <a:pPr lvl="0" algn="ctr"/>
            <a:r>
              <a:rPr b="1" i="0">
                <a:ln>
                  <a:noFill/>
                </a:ln>
                <a:solidFill>
                  <a:schemeClr val="accent1"/>
                </a:solidFill>
                <a:latin typeface="Inter"/>
              </a:rPr>
              <a:t>Thanks</a:t>
            </a:r>
          </a:p>
        </p:txBody>
      </p:sp>
      <p:grpSp>
        <p:nvGrpSpPr>
          <p:cNvPr id="377" name="Google Shape;377;g2e224ac5931_0_250"/>
          <p:cNvGrpSpPr/>
          <p:nvPr/>
        </p:nvGrpSpPr>
        <p:grpSpPr>
          <a:xfrm>
            <a:off x="570831" y="500273"/>
            <a:ext cx="1428209" cy="384313"/>
            <a:chOff x="3283107" y="2671620"/>
            <a:chExt cx="5622870" cy="1513045"/>
          </a:xfrm>
        </p:grpSpPr>
        <p:sp>
          <p:nvSpPr>
            <p:cNvPr id="378" name="Google Shape;378;g2e224ac5931_0_250"/>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379" name="Google Shape;379;g2e224ac5931_0_250"/>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380" name="Google Shape;380;g2e224ac5931_0_250"/>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381" name="Google Shape;381;g2e224ac5931_0_250"/>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382" name="Google Shape;382;g2e224ac5931_0_250"/>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383" name="Google Shape;383;g2e224ac5931_0_250"/>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384" name="Google Shape;384;g2e224ac5931_0_250"/>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grpSp>
      <p:pic>
        <p:nvPicPr>
          <p:cNvPr id="385" name="Google Shape;385;g2e224ac5931_0_250"/>
          <p:cNvPicPr preferRelativeResize="0"/>
          <p:nvPr/>
        </p:nvPicPr>
        <p:blipFill>
          <a:blip r:embed="rId3">
            <a:alphaModFix/>
          </a:blip>
          <a:stretch>
            <a:fillRect/>
          </a:stretch>
        </p:blipFill>
        <p:spPr>
          <a:xfrm>
            <a:off x="0" y="1912351"/>
            <a:ext cx="3397726" cy="4945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e20b3e3191_1_199"/>
          <p:cNvSpPr/>
          <p:nvPr/>
        </p:nvSpPr>
        <p:spPr>
          <a:xfrm>
            <a:off x="0" y="0"/>
            <a:ext cx="4804200" cy="6858000"/>
          </a:xfrm>
          <a:prstGeom prst="rect">
            <a:avLst/>
          </a:prstGeom>
          <a:solidFill>
            <a:srgbClr val="C111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g2e20b3e3191_1_199"/>
          <p:cNvSpPr txBox="1"/>
          <p:nvPr/>
        </p:nvSpPr>
        <p:spPr>
          <a:xfrm>
            <a:off x="1077449" y="2913450"/>
            <a:ext cx="26493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400" u="none" cap="none" strike="noStrike">
                <a:solidFill>
                  <a:schemeClr val="lt1"/>
                </a:solidFill>
                <a:latin typeface="Inter"/>
                <a:ea typeface="Inter"/>
                <a:cs typeface="Inter"/>
                <a:sym typeface="Inter"/>
              </a:rPr>
              <a:t>AGENDA</a:t>
            </a:r>
            <a:endParaRPr b="1">
              <a:latin typeface="Inter"/>
              <a:ea typeface="Inter"/>
              <a:cs typeface="Inter"/>
              <a:sym typeface="Inter"/>
            </a:endParaRPr>
          </a:p>
        </p:txBody>
      </p:sp>
      <p:cxnSp>
        <p:nvCxnSpPr>
          <p:cNvPr id="89" name="Google Shape;89;g2e20b3e3191_1_199"/>
          <p:cNvCxnSpPr/>
          <p:nvPr/>
        </p:nvCxnSpPr>
        <p:spPr>
          <a:xfrm>
            <a:off x="1110309" y="3682957"/>
            <a:ext cx="2583600" cy="0"/>
          </a:xfrm>
          <a:prstGeom prst="straightConnector1">
            <a:avLst/>
          </a:prstGeom>
          <a:noFill/>
          <a:ln cap="rnd" cmpd="sng" w="47625">
            <a:solidFill>
              <a:schemeClr val="lt1"/>
            </a:solidFill>
            <a:prstDash val="solid"/>
            <a:round/>
            <a:headEnd len="sm" w="sm" type="none"/>
            <a:tailEnd len="sm" w="sm" type="none"/>
          </a:ln>
        </p:spPr>
      </p:cxnSp>
      <p:sp>
        <p:nvSpPr>
          <p:cNvPr id="90" name="Google Shape;90;g2e20b3e3191_1_199"/>
          <p:cNvSpPr/>
          <p:nvPr/>
        </p:nvSpPr>
        <p:spPr>
          <a:xfrm>
            <a:off x="11511925" y="6059714"/>
            <a:ext cx="680204" cy="798437"/>
          </a:xfrm>
          <a:custGeom>
            <a:rect b="b" l="l" r="r" t="t"/>
            <a:pathLst>
              <a:path extrusionOk="0" h="2202585" w="1876425">
                <a:moveTo>
                  <a:pt x="1876425" y="0"/>
                </a:moveTo>
                <a:lnTo>
                  <a:pt x="1876425" y="2202585"/>
                </a:lnTo>
                <a:lnTo>
                  <a:pt x="9020" y="2202585"/>
                </a:lnTo>
                <a:lnTo>
                  <a:pt x="0" y="2012085"/>
                </a:lnTo>
                <a:cubicBezTo>
                  <a:pt x="0" y="966558"/>
                  <a:pt x="794594" y="106619"/>
                  <a:pt x="1812838" y="3211"/>
                </a:cubicBez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 name="Google Shape;91;g2e20b3e3191_1_199"/>
          <p:cNvCxnSpPr/>
          <p:nvPr/>
        </p:nvCxnSpPr>
        <p:spPr>
          <a:xfrm>
            <a:off x="11959200" y="231800"/>
            <a:ext cx="0" cy="5625000"/>
          </a:xfrm>
          <a:prstGeom prst="straightConnector1">
            <a:avLst/>
          </a:prstGeom>
          <a:noFill/>
          <a:ln cap="flat" cmpd="sng" w="9525">
            <a:solidFill>
              <a:schemeClr val="lt1"/>
            </a:solidFill>
            <a:prstDash val="solid"/>
            <a:miter lim="800000"/>
            <a:headEnd len="sm" w="sm" type="none"/>
            <a:tailEnd len="sm" w="sm" type="none"/>
          </a:ln>
        </p:spPr>
      </p:cxnSp>
      <p:cxnSp>
        <p:nvCxnSpPr>
          <p:cNvPr id="92" name="Google Shape;92;g2e20b3e3191_1_199"/>
          <p:cNvCxnSpPr/>
          <p:nvPr/>
        </p:nvCxnSpPr>
        <p:spPr>
          <a:xfrm flipH="1">
            <a:off x="5143450" y="244550"/>
            <a:ext cx="6815700" cy="3000"/>
          </a:xfrm>
          <a:prstGeom prst="straightConnector1">
            <a:avLst/>
          </a:prstGeom>
          <a:noFill/>
          <a:ln cap="flat" cmpd="sng" w="9525">
            <a:solidFill>
              <a:schemeClr val="lt1"/>
            </a:solidFill>
            <a:prstDash val="solid"/>
            <a:miter lim="800000"/>
            <a:headEnd len="sm" w="sm" type="none"/>
            <a:tailEnd len="sm" w="sm" type="none"/>
          </a:ln>
        </p:spPr>
      </p:cxnSp>
      <p:cxnSp>
        <p:nvCxnSpPr>
          <p:cNvPr id="93" name="Google Shape;93;g2e20b3e3191_1_199"/>
          <p:cNvCxnSpPr/>
          <p:nvPr/>
        </p:nvCxnSpPr>
        <p:spPr>
          <a:xfrm rot="10800000">
            <a:off x="5143400" y="247575"/>
            <a:ext cx="12900" cy="1155300"/>
          </a:xfrm>
          <a:prstGeom prst="straightConnector1">
            <a:avLst/>
          </a:prstGeom>
          <a:noFill/>
          <a:ln cap="flat" cmpd="sng" w="9525">
            <a:solidFill>
              <a:schemeClr val="lt1"/>
            </a:solidFill>
            <a:prstDash val="solid"/>
            <a:miter lim="800000"/>
            <a:headEnd len="sm" w="sm" type="none"/>
            <a:tailEnd len="sm" w="sm" type="none"/>
          </a:ln>
        </p:spPr>
      </p:cxnSp>
      <p:cxnSp>
        <p:nvCxnSpPr>
          <p:cNvPr id="94" name="Google Shape;94;g2e20b3e3191_1_199"/>
          <p:cNvCxnSpPr/>
          <p:nvPr/>
        </p:nvCxnSpPr>
        <p:spPr>
          <a:xfrm rot="10800000">
            <a:off x="5143500" y="6257900"/>
            <a:ext cx="0" cy="435000"/>
          </a:xfrm>
          <a:prstGeom prst="straightConnector1">
            <a:avLst/>
          </a:prstGeom>
          <a:noFill/>
          <a:ln cap="flat" cmpd="sng" w="9525">
            <a:solidFill>
              <a:schemeClr val="lt1"/>
            </a:solidFill>
            <a:prstDash val="solid"/>
            <a:miter lim="800000"/>
            <a:headEnd len="sm" w="sm" type="none"/>
            <a:tailEnd len="sm" w="sm" type="none"/>
          </a:ln>
        </p:spPr>
      </p:cxnSp>
      <p:cxnSp>
        <p:nvCxnSpPr>
          <p:cNvPr id="95" name="Google Shape;95;g2e20b3e3191_1_199"/>
          <p:cNvCxnSpPr/>
          <p:nvPr/>
        </p:nvCxnSpPr>
        <p:spPr>
          <a:xfrm>
            <a:off x="5143500" y="6692900"/>
            <a:ext cx="6248400" cy="0"/>
          </a:xfrm>
          <a:prstGeom prst="straightConnector1">
            <a:avLst/>
          </a:prstGeom>
          <a:noFill/>
          <a:ln cap="flat" cmpd="sng" w="9525">
            <a:solidFill>
              <a:schemeClr val="lt1"/>
            </a:solidFill>
            <a:prstDash val="solid"/>
            <a:miter lim="800000"/>
            <a:headEnd len="sm" w="sm" type="none"/>
            <a:tailEnd len="sm" w="sm" type="none"/>
          </a:ln>
        </p:spPr>
      </p:cxnSp>
      <p:grpSp>
        <p:nvGrpSpPr>
          <p:cNvPr id="96" name="Google Shape;96;g2e20b3e3191_1_199"/>
          <p:cNvGrpSpPr/>
          <p:nvPr/>
        </p:nvGrpSpPr>
        <p:grpSpPr>
          <a:xfrm>
            <a:off x="4459513" y="587828"/>
            <a:ext cx="1248300" cy="798300"/>
            <a:chOff x="4383313" y="1578428"/>
            <a:chExt cx="1248300" cy="798300"/>
          </a:xfrm>
        </p:grpSpPr>
        <p:sp>
          <p:nvSpPr>
            <p:cNvPr id="97" name="Google Shape;97;g2e20b3e3191_1_199"/>
            <p:cNvSpPr/>
            <p:nvPr/>
          </p:nvSpPr>
          <p:spPr>
            <a:xfrm>
              <a:off x="4383313" y="157842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98" name="Google Shape;98;g2e20b3e3191_1_199"/>
            <p:cNvSpPr txBox="1"/>
            <p:nvPr/>
          </p:nvSpPr>
          <p:spPr>
            <a:xfrm>
              <a:off x="4561936" y="1683069"/>
              <a:ext cx="655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Roboto"/>
                  <a:ea typeface="Roboto"/>
                  <a:cs typeface="Roboto"/>
                  <a:sym typeface="Roboto"/>
                </a:rPr>
                <a:t>01</a:t>
              </a:r>
              <a:endParaRPr b="1"/>
            </a:p>
          </p:txBody>
        </p:sp>
      </p:grpSp>
      <p:grpSp>
        <p:nvGrpSpPr>
          <p:cNvPr id="99" name="Google Shape;99;g2e20b3e3191_1_199"/>
          <p:cNvGrpSpPr/>
          <p:nvPr/>
        </p:nvGrpSpPr>
        <p:grpSpPr>
          <a:xfrm>
            <a:off x="4459513" y="1805806"/>
            <a:ext cx="1248300" cy="798300"/>
            <a:chOff x="4383313" y="2872618"/>
            <a:chExt cx="1248300" cy="798300"/>
          </a:xfrm>
        </p:grpSpPr>
        <p:sp>
          <p:nvSpPr>
            <p:cNvPr id="100" name="Google Shape;100;g2e20b3e3191_1_199"/>
            <p:cNvSpPr/>
            <p:nvPr/>
          </p:nvSpPr>
          <p:spPr>
            <a:xfrm>
              <a:off x="4383313" y="287261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101" name="Google Shape;101;g2e20b3e3191_1_199"/>
            <p:cNvSpPr txBox="1"/>
            <p:nvPr/>
          </p:nvSpPr>
          <p:spPr>
            <a:xfrm>
              <a:off x="4561921" y="2977263"/>
              <a:ext cx="849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Roboto"/>
                  <a:ea typeface="Roboto"/>
                  <a:cs typeface="Roboto"/>
                  <a:sym typeface="Roboto"/>
                </a:rPr>
                <a:t>02</a:t>
              </a:r>
              <a:endParaRPr b="1"/>
            </a:p>
          </p:txBody>
        </p:sp>
      </p:grpSp>
      <p:grpSp>
        <p:nvGrpSpPr>
          <p:cNvPr id="102" name="Google Shape;102;g2e20b3e3191_1_199"/>
          <p:cNvGrpSpPr/>
          <p:nvPr/>
        </p:nvGrpSpPr>
        <p:grpSpPr>
          <a:xfrm>
            <a:off x="4459513" y="3054008"/>
            <a:ext cx="1248300" cy="798300"/>
            <a:chOff x="4383313" y="4090608"/>
            <a:chExt cx="1248300" cy="798300"/>
          </a:xfrm>
        </p:grpSpPr>
        <p:sp>
          <p:nvSpPr>
            <p:cNvPr id="103" name="Google Shape;103;g2e20b3e3191_1_199"/>
            <p:cNvSpPr/>
            <p:nvPr/>
          </p:nvSpPr>
          <p:spPr>
            <a:xfrm>
              <a:off x="4383313" y="409060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104" name="Google Shape;104;g2e20b3e3191_1_199"/>
            <p:cNvSpPr txBox="1"/>
            <p:nvPr/>
          </p:nvSpPr>
          <p:spPr>
            <a:xfrm>
              <a:off x="4561919" y="4195238"/>
              <a:ext cx="996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Roboto"/>
                  <a:ea typeface="Roboto"/>
                  <a:cs typeface="Roboto"/>
                  <a:sym typeface="Roboto"/>
                </a:rPr>
                <a:t>03</a:t>
              </a:r>
              <a:endParaRPr b="1"/>
            </a:p>
          </p:txBody>
        </p:sp>
      </p:grpSp>
      <p:grpSp>
        <p:nvGrpSpPr>
          <p:cNvPr id="105" name="Google Shape;105;g2e20b3e3191_1_199"/>
          <p:cNvGrpSpPr/>
          <p:nvPr/>
        </p:nvGrpSpPr>
        <p:grpSpPr>
          <a:xfrm>
            <a:off x="4459513" y="4302233"/>
            <a:ext cx="1248300" cy="798300"/>
            <a:chOff x="4383313" y="5308598"/>
            <a:chExt cx="1248300" cy="798300"/>
          </a:xfrm>
        </p:grpSpPr>
        <p:sp>
          <p:nvSpPr>
            <p:cNvPr id="106" name="Google Shape;106;g2e20b3e3191_1_199"/>
            <p:cNvSpPr/>
            <p:nvPr/>
          </p:nvSpPr>
          <p:spPr>
            <a:xfrm>
              <a:off x="4383313" y="530859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107" name="Google Shape;107;g2e20b3e3191_1_199"/>
            <p:cNvSpPr txBox="1"/>
            <p:nvPr/>
          </p:nvSpPr>
          <p:spPr>
            <a:xfrm>
              <a:off x="4561921" y="5415340"/>
              <a:ext cx="885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Roboto"/>
                  <a:ea typeface="Roboto"/>
                  <a:cs typeface="Roboto"/>
                  <a:sym typeface="Roboto"/>
                </a:rPr>
                <a:t>04</a:t>
              </a:r>
              <a:endParaRPr b="1"/>
            </a:p>
          </p:txBody>
        </p:sp>
      </p:grpSp>
      <p:sp>
        <p:nvSpPr>
          <p:cNvPr id="108" name="Google Shape;108;g2e20b3e3191_1_199"/>
          <p:cNvSpPr txBox="1"/>
          <p:nvPr/>
        </p:nvSpPr>
        <p:spPr>
          <a:xfrm>
            <a:off x="5801125" y="733018"/>
            <a:ext cx="6322800" cy="507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2700">
                <a:solidFill>
                  <a:schemeClr val="lt1"/>
                </a:solidFill>
                <a:latin typeface="Inter"/>
                <a:ea typeface="Inter"/>
                <a:cs typeface="Inter"/>
                <a:sym typeface="Inter"/>
              </a:rPr>
              <a:t>Netflix Business Model</a:t>
            </a:r>
            <a:endParaRPr b="1" sz="2700">
              <a:solidFill>
                <a:schemeClr val="lt1"/>
              </a:solidFill>
              <a:latin typeface="Inter"/>
              <a:ea typeface="Inter"/>
              <a:cs typeface="Inter"/>
              <a:sym typeface="Inter"/>
            </a:endParaRPr>
          </a:p>
        </p:txBody>
      </p:sp>
      <p:grpSp>
        <p:nvGrpSpPr>
          <p:cNvPr id="109" name="Google Shape;109;g2e20b3e3191_1_199"/>
          <p:cNvGrpSpPr/>
          <p:nvPr/>
        </p:nvGrpSpPr>
        <p:grpSpPr>
          <a:xfrm>
            <a:off x="4459513" y="5537198"/>
            <a:ext cx="1248300" cy="798300"/>
            <a:chOff x="4383313" y="5308598"/>
            <a:chExt cx="1248300" cy="798300"/>
          </a:xfrm>
        </p:grpSpPr>
        <p:sp>
          <p:nvSpPr>
            <p:cNvPr id="110" name="Google Shape;110;g2e20b3e3191_1_199"/>
            <p:cNvSpPr/>
            <p:nvPr/>
          </p:nvSpPr>
          <p:spPr>
            <a:xfrm>
              <a:off x="4383313" y="530859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111" name="Google Shape;111;g2e20b3e3191_1_199"/>
            <p:cNvSpPr txBox="1"/>
            <p:nvPr/>
          </p:nvSpPr>
          <p:spPr>
            <a:xfrm>
              <a:off x="4561920" y="5415350"/>
              <a:ext cx="9411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Roboto"/>
                  <a:ea typeface="Roboto"/>
                  <a:cs typeface="Roboto"/>
                  <a:sym typeface="Roboto"/>
                </a:rPr>
                <a:t>05</a:t>
              </a:r>
              <a:endParaRPr b="1"/>
            </a:p>
          </p:txBody>
        </p:sp>
      </p:grpSp>
      <p:sp>
        <p:nvSpPr>
          <p:cNvPr id="112" name="Google Shape;112;g2e20b3e3191_1_199"/>
          <p:cNvSpPr txBox="1"/>
          <p:nvPr/>
        </p:nvSpPr>
        <p:spPr>
          <a:xfrm>
            <a:off x="5801125" y="1984306"/>
            <a:ext cx="6322800" cy="507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2700">
                <a:solidFill>
                  <a:schemeClr val="lt1"/>
                </a:solidFill>
                <a:latin typeface="Inter"/>
                <a:ea typeface="Inter"/>
                <a:cs typeface="Inter"/>
                <a:sym typeface="Inter"/>
              </a:rPr>
              <a:t>RD Design &amp; Interpretation</a:t>
            </a:r>
            <a:endParaRPr b="1" sz="2700">
              <a:solidFill>
                <a:schemeClr val="lt1"/>
              </a:solidFill>
              <a:latin typeface="Inter"/>
              <a:ea typeface="Inter"/>
              <a:cs typeface="Inter"/>
              <a:sym typeface="Inter"/>
            </a:endParaRPr>
          </a:p>
        </p:txBody>
      </p:sp>
      <p:sp>
        <p:nvSpPr>
          <p:cNvPr id="113" name="Google Shape;113;g2e20b3e3191_1_199"/>
          <p:cNvSpPr txBox="1"/>
          <p:nvPr/>
        </p:nvSpPr>
        <p:spPr>
          <a:xfrm>
            <a:off x="5801125" y="3236156"/>
            <a:ext cx="6322800" cy="507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2700">
                <a:solidFill>
                  <a:schemeClr val="lt1"/>
                </a:solidFill>
                <a:latin typeface="Inter"/>
                <a:ea typeface="Inter"/>
                <a:cs typeface="Inter"/>
                <a:sym typeface="Inter"/>
              </a:rPr>
              <a:t>RD Validity Analysis</a:t>
            </a:r>
            <a:endParaRPr b="1" sz="2700">
              <a:solidFill>
                <a:schemeClr val="lt1"/>
              </a:solidFill>
              <a:latin typeface="Inter"/>
              <a:ea typeface="Inter"/>
              <a:cs typeface="Inter"/>
              <a:sym typeface="Inter"/>
            </a:endParaRPr>
          </a:p>
        </p:txBody>
      </p:sp>
      <p:sp>
        <p:nvSpPr>
          <p:cNvPr id="114" name="Google Shape;114;g2e20b3e3191_1_199"/>
          <p:cNvSpPr txBox="1"/>
          <p:nvPr/>
        </p:nvSpPr>
        <p:spPr>
          <a:xfrm>
            <a:off x="5801125" y="4487993"/>
            <a:ext cx="6322800" cy="507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2700">
                <a:solidFill>
                  <a:schemeClr val="lt1"/>
                </a:solidFill>
                <a:latin typeface="Inter"/>
                <a:ea typeface="Inter"/>
                <a:cs typeface="Inter"/>
                <a:sym typeface="Inter"/>
              </a:rPr>
              <a:t>Short-term Treatment Impact</a:t>
            </a:r>
            <a:endParaRPr b="1" sz="2700">
              <a:solidFill>
                <a:schemeClr val="lt1"/>
              </a:solidFill>
              <a:latin typeface="Inter"/>
              <a:ea typeface="Inter"/>
              <a:cs typeface="Inter"/>
              <a:sym typeface="Inter"/>
            </a:endParaRPr>
          </a:p>
        </p:txBody>
      </p:sp>
      <p:sp>
        <p:nvSpPr>
          <p:cNvPr id="115" name="Google Shape;115;g2e20b3e3191_1_199"/>
          <p:cNvSpPr txBox="1"/>
          <p:nvPr/>
        </p:nvSpPr>
        <p:spPr>
          <a:xfrm>
            <a:off x="5801125" y="5687468"/>
            <a:ext cx="6322800" cy="507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2700">
                <a:solidFill>
                  <a:schemeClr val="lt1"/>
                </a:solidFill>
                <a:latin typeface="Inter"/>
                <a:ea typeface="Inter"/>
                <a:cs typeface="Inter"/>
                <a:sym typeface="Inter"/>
              </a:rPr>
              <a:t>Long-term Strategic Uses</a:t>
            </a:r>
            <a:endParaRPr b="1" sz="2700">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e20b3e3191_1_173"/>
          <p:cNvSpPr/>
          <p:nvPr/>
        </p:nvSpPr>
        <p:spPr>
          <a:xfrm>
            <a:off x="1710025" y="3441525"/>
            <a:ext cx="1836900" cy="66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t>Subscriber</a:t>
            </a:r>
            <a:endParaRPr sz="2200"/>
          </a:p>
        </p:txBody>
      </p:sp>
      <p:grpSp>
        <p:nvGrpSpPr>
          <p:cNvPr id="121" name="Google Shape;121;g2e20b3e3191_1_173"/>
          <p:cNvGrpSpPr/>
          <p:nvPr/>
        </p:nvGrpSpPr>
        <p:grpSpPr>
          <a:xfrm>
            <a:off x="4853514" y="3515807"/>
            <a:ext cx="1753773" cy="566333"/>
            <a:chOff x="3283107" y="2671620"/>
            <a:chExt cx="5622870" cy="1513045"/>
          </a:xfrm>
        </p:grpSpPr>
        <p:sp>
          <p:nvSpPr>
            <p:cNvPr id="122" name="Google Shape;122;g2e20b3e3191_1_173"/>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CF21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123" name="Google Shape;123;g2e20b3e3191_1_173"/>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CF21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124" name="Google Shape;124;g2e20b3e3191_1_173"/>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CF21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125" name="Google Shape;125;g2e20b3e3191_1_173"/>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CF21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126" name="Google Shape;126;g2e20b3e3191_1_173"/>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CF21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127" name="Google Shape;127;g2e20b3e3191_1_173"/>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CF21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sp>
          <p:nvSpPr>
            <p:cNvPr id="128" name="Google Shape;128;g2e20b3e3191_1_173"/>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CF21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a:ea typeface="Inter"/>
                <a:cs typeface="Inter"/>
                <a:sym typeface="Inter"/>
              </a:endParaRPr>
            </a:p>
          </p:txBody>
        </p:sp>
      </p:grpSp>
      <p:sp>
        <p:nvSpPr>
          <p:cNvPr id="129" name="Google Shape;129;g2e20b3e3191_1_173"/>
          <p:cNvSpPr/>
          <p:nvPr/>
        </p:nvSpPr>
        <p:spPr>
          <a:xfrm>
            <a:off x="7867700" y="3399675"/>
            <a:ext cx="2852400" cy="74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t>Copyrighted content</a:t>
            </a:r>
            <a:endParaRPr sz="2200"/>
          </a:p>
        </p:txBody>
      </p:sp>
      <p:sp>
        <p:nvSpPr>
          <p:cNvPr id="130" name="Google Shape;130;g2e20b3e3191_1_173"/>
          <p:cNvSpPr/>
          <p:nvPr/>
        </p:nvSpPr>
        <p:spPr>
          <a:xfrm>
            <a:off x="4654550" y="1814025"/>
            <a:ext cx="2294100" cy="66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t>Netflix Original</a:t>
            </a:r>
            <a:endParaRPr sz="2200"/>
          </a:p>
        </p:txBody>
      </p:sp>
      <p:cxnSp>
        <p:nvCxnSpPr>
          <p:cNvPr id="131" name="Google Shape;131;g2e20b3e3191_1_173"/>
          <p:cNvCxnSpPr>
            <a:stCxn id="120" idx="0"/>
            <a:endCxn id="130" idx="1"/>
          </p:cNvCxnSpPr>
          <p:nvPr/>
        </p:nvCxnSpPr>
        <p:spPr>
          <a:xfrm rot="-5400000">
            <a:off x="2994025" y="1780875"/>
            <a:ext cx="1295100" cy="2026200"/>
          </a:xfrm>
          <a:prstGeom prst="curvedConnector2">
            <a:avLst/>
          </a:prstGeom>
          <a:noFill/>
          <a:ln cap="flat" cmpd="sng" w="38100">
            <a:solidFill>
              <a:schemeClr val="accent6"/>
            </a:solidFill>
            <a:prstDash val="solid"/>
            <a:round/>
            <a:headEnd len="med" w="med" type="triangle"/>
            <a:tailEnd len="med" w="med" type="triangle"/>
          </a:ln>
        </p:spPr>
      </p:cxnSp>
      <p:cxnSp>
        <p:nvCxnSpPr>
          <p:cNvPr id="132" name="Google Shape;132;g2e20b3e3191_1_173"/>
          <p:cNvCxnSpPr>
            <a:stCxn id="130" idx="3"/>
            <a:endCxn id="129" idx="0"/>
          </p:cNvCxnSpPr>
          <p:nvPr/>
        </p:nvCxnSpPr>
        <p:spPr>
          <a:xfrm>
            <a:off x="6948650" y="2146425"/>
            <a:ext cx="2345400" cy="1253400"/>
          </a:xfrm>
          <a:prstGeom prst="curvedConnector2">
            <a:avLst/>
          </a:prstGeom>
          <a:noFill/>
          <a:ln cap="flat" cmpd="sng" w="38100">
            <a:solidFill>
              <a:srgbClr val="CF2127"/>
            </a:solidFill>
            <a:prstDash val="solid"/>
            <a:round/>
            <a:headEnd len="med" w="med" type="triangle"/>
            <a:tailEnd len="med" w="med" type="triangle"/>
          </a:ln>
        </p:spPr>
      </p:cxnSp>
      <p:cxnSp>
        <p:nvCxnSpPr>
          <p:cNvPr id="133" name="Google Shape;133;g2e20b3e3191_1_173"/>
          <p:cNvCxnSpPr/>
          <p:nvPr/>
        </p:nvCxnSpPr>
        <p:spPr>
          <a:xfrm>
            <a:off x="3538850" y="3765375"/>
            <a:ext cx="1292700" cy="17100"/>
          </a:xfrm>
          <a:prstGeom prst="straightConnector1">
            <a:avLst/>
          </a:prstGeom>
          <a:noFill/>
          <a:ln cap="flat" cmpd="sng" w="38100">
            <a:solidFill>
              <a:schemeClr val="lt2"/>
            </a:solidFill>
            <a:prstDash val="dash"/>
            <a:round/>
            <a:headEnd len="med" w="med" type="none"/>
            <a:tailEnd len="med" w="med" type="none"/>
          </a:ln>
        </p:spPr>
      </p:cxnSp>
      <p:cxnSp>
        <p:nvCxnSpPr>
          <p:cNvPr id="134" name="Google Shape;134;g2e20b3e3191_1_173"/>
          <p:cNvCxnSpPr/>
          <p:nvPr/>
        </p:nvCxnSpPr>
        <p:spPr>
          <a:xfrm>
            <a:off x="6553038" y="3765375"/>
            <a:ext cx="1292700" cy="17100"/>
          </a:xfrm>
          <a:prstGeom prst="straightConnector1">
            <a:avLst/>
          </a:prstGeom>
          <a:noFill/>
          <a:ln cap="flat" cmpd="sng" w="38100">
            <a:solidFill>
              <a:schemeClr val="lt2"/>
            </a:solidFill>
            <a:prstDash val="dash"/>
            <a:round/>
            <a:headEnd len="med" w="med" type="none"/>
            <a:tailEnd len="med" w="med" type="none"/>
          </a:ln>
        </p:spPr>
      </p:cxnSp>
      <p:cxnSp>
        <p:nvCxnSpPr>
          <p:cNvPr id="135" name="Google Shape;135;g2e20b3e3191_1_173"/>
          <p:cNvCxnSpPr>
            <a:stCxn id="130" idx="2"/>
          </p:cNvCxnSpPr>
          <p:nvPr/>
        </p:nvCxnSpPr>
        <p:spPr>
          <a:xfrm>
            <a:off x="5801600" y="2478825"/>
            <a:ext cx="1800" cy="1017300"/>
          </a:xfrm>
          <a:prstGeom prst="straightConnector1">
            <a:avLst/>
          </a:prstGeom>
          <a:noFill/>
          <a:ln cap="flat" cmpd="sng" w="38100">
            <a:solidFill>
              <a:schemeClr val="lt2"/>
            </a:solidFill>
            <a:prstDash val="dash"/>
            <a:round/>
            <a:headEnd len="med" w="med" type="none"/>
            <a:tailEnd len="med" w="med" type="none"/>
          </a:ln>
        </p:spPr>
      </p:cxnSp>
      <p:cxnSp>
        <p:nvCxnSpPr>
          <p:cNvPr id="136" name="Google Shape;136;g2e20b3e3191_1_173"/>
          <p:cNvCxnSpPr>
            <a:stCxn id="120" idx="0"/>
            <a:endCxn id="120" idx="2"/>
          </p:cNvCxnSpPr>
          <p:nvPr/>
        </p:nvCxnSpPr>
        <p:spPr>
          <a:xfrm flipH="1" rot="-5400000">
            <a:off x="2296375" y="3773625"/>
            <a:ext cx="664800" cy="600"/>
          </a:xfrm>
          <a:prstGeom prst="curvedConnector5">
            <a:avLst>
              <a:gd fmla="val -35819" name="adj1"/>
              <a:gd fmla="val -192762500" name="adj2"/>
              <a:gd fmla="val 135819" name="adj3"/>
            </a:avLst>
          </a:prstGeom>
          <a:noFill/>
          <a:ln cap="flat" cmpd="sng" w="38100">
            <a:solidFill>
              <a:schemeClr val="accent6"/>
            </a:solidFill>
            <a:prstDash val="solid"/>
            <a:round/>
            <a:headEnd len="med" w="med" type="none"/>
            <a:tailEnd len="med" w="med" type="triangle"/>
          </a:ln>
        </p:spPr>
      </p:cxnSp>
      <p:cxnSp>
        <p:nvCxnSpPr>
          <p:cNvPr id="137" name="Google Shape;137;g2e20b3e3191_1_173"/>
          <p:cNvCxnSpPr/>
          <p:nvPr/>
        </p:nvCxnSpPr>
        <p:spPr>
          <a:xfrm flipH="1" rot="-5400000">
            <a:off x="5397000" y="2146125"/>
            <a:ext cx="664800" cy="600"/>
          </a:xfrm>
          <a:prstGeom prst="curvedConnector5">
            <a:avLst>
              <a:gd fmla="val -35819" name="adj1"/>
              <a:gd fmla="val -231395833" name="adj2"/>
              <a:gd fmla="val 140452" name="adj3"/>
            </a:avLst>
          </a:prstGeom>
          <a:noFill/>
          <a:ln cap="flat" cmpd="sng" w="38100">
            <a:solidFill>
              <a:srgbClr val="CF2127"/>
            </a:solidFill>
            <a:prstDash val="solid"/>
            <a:round/>
            <a:headEnd len="med" w="med" type="triangle"/>
            <a:tailEnd len="med" w="med" type="none"/>
          </a:ln>
        </p:spPr>
      </p:cxnSp>
      <p:cxnSp>
        <p:nvCxnSpPr>
          <p:cNvPr id="138" name="Google Shape;138;g2e20b3e3191_1_173"/>
          <p:cNvCxnSpPr>
            <a:endCxn id="129" idx="2"/>
          </p:cNvCxnSpPr>
          <p:nvPr/>
        </p:nvCxnSpPr>
        <p:spPr>
          <a:xfrm rot="5400000">
            <a:off x="8904650" y="3750525"/>
            <a:ext cx="786900" cy="8400"/>
          </a:xfrm>
          <a:prstGeom prst="curvedConnector5">
            <a:avLst>
              <a:gd fmla="val -27535" name="adj1"/>
              <a:gd fmla="val -19713393" name="adj2"/>
              <a:gd fmla="val 130261" name="adj3"/>
            </a:avLst>
          </a:prstGeom>
          <a:noFill/>
          <a:ln cap="flat" cmpd="sng" w="38100">
            <a:solidFill>
              <a:srgbClr val="CF2127"/>
            </a:solidFill>
            <a:prstDash val="solid"/>
            <a:round/>
            <a:headEnd len="med" w="med" type="none"/>
            <a:tailEnd len="med" w="med" type="triangle"/>
          </a:ln>
        </p:spPr>
      </p:cxnSp>
      <p:cxnSp>
        <p:nvCxnSpPr>
          <p:cNvPr id="139" name="Google Shape;139;g2e20b3e3191_1_173"/>
          <p:cNvCxnSpPr>
            <a:stCxn id="129" idx="2"/>
            <a:endCxn id="120" idx="2"/>
          </p:cNvCxnSpPr>
          <p:nvPr/>
        </p:nvCxnSpPr>
        <p:spPr>
          <a:xfrm flipH="1" rot="5400000">
            <a:off x="5940350" y="794625"/>
            <a:ext cx="41700" cy="6665400"/>
          </a:xfrm>
          <a:prstGeom prst="curvedConnector3">
            <a:avLst>
              <a:gd fmla="val -1291547" name="adj1"/>
            </a:avLst>
          </a:prstGeom>
          <a:noFill/>
          <a:ln cap="flat" cmpd="sng" w="38100">
            <a:solidFill>
              <a:schemeClr val="accent6"/>
            </a:solidFill>
            <a:prstDash val="solid"/>
            <a:round/>
            <a:headEnd len="med" w="med" type="triangle"/>
            <a:tailEnd len="med" w="med" type="triangle"/>
          </a:ln>
        </p:spPr>
      </p:cxnSp>
      <p:sp>
        <p:nvSpPr>
          <p:cNvPr id="140" name="Google Shape;140;g2e20b3e3191_1_173"/>
          <p:cNvSpPr txBox="1"/>
          <p:nvPr/>
        </p:nvSpPr>
        <p:spPr>
          <a:xfrm>
            <a:off x="3592050" y="1199850"/>
            <a:ext cx="72147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CF2127"/>
                </a:solidFill>
              </a:rPr>
              <a:t>—</a:t>
            </a:r>
            <a:r>
              <a:rPr b="1" lang="en-US" sz="1600">
                <a:solidFill>
                  <a:schemeClr val="lt1"/>
                </a:solidFill>
              </a:rPr>
              <a:t> Less Streaming Volume, Reduced exposure</a:t>
            </a:r>
            <a:endParaRPr b="1" sz="1600">
              <a:solidFill>
                <a:schemeClr val="lt1"/>
              </a:solidFill>
            </a:endParaRPr>
          </a:p>
          <a:p>
            <a:pPr indent="0" lvl="0" marL="0" rtl="0" algn="l">
              <a:lnSpc>
                <a:spcPct val="175000"/>
              </a:lnSpc>
              <a:spcBef>
                <a:spcPts val="0"/>
              </a:spcBef>
              <a:spcAft>
                <a:spcPts val="0"/>
              </a:spcAft>
              <a:buClr>
                <a:schemeClr val="dk1"/>
              </a:buClr>
              <a:buSzPts val="1100"/>
              <a:buFont typeface="Arial"/>
              <a:buNone/>
            </a:pPr>
            <a:r>
              <a:t/>
            </a:r>
            <a:endParaRPr b="1" sz="1600">
              <a:solidFill>
                <a:schemeClr val="lt1"/>
              </a:solidFill>
            </a:endParaRPr>
          </a:p>
          <a:p>
            <a:pPr indent="0" lvl="0" marL="0" rtl="0" algn="l">
              <a:spcBef>
                <a:spcPts val="0"/>
              </a:spcBef>
              <a:spcAft>
                <a:spcPts val="0"/>
              </a:spcAft>
              <a:buNone/>
            </a:pPr>
            <a:r>
              <a:t/>
            </a:r>
            <a:endParaRPr b="1" sz="1600">
              <a:solidFill>
                <a:schemeClr val="lt1"/>
              </a:solidFill>
            </a:endParaRPr>
          </a:p>
        </p:txBody>
      </p:sp>
      <p:sp>
        <p:nvSpPr>
          <p:cNvPr id="141" name="Google Shape;141;g2e20b3e3191_1_173"/>
          <p:cNvSpPr txBox="1"/>
          <p:nvPr/>
        </p:nvSpPr>
        <p:spPr>
          <a:xfrm>
            <a:off x="8167175" y="4472925"/>
            <a:ext cx="39723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CF2127"/>
                </a:solidFill>
              </a:rPr>
              <a:t>—</a:t>
            </a:r>
            <a:r>
              <a:rPr b="1" lang="en-US" sz="1600">
                <a:solidFill>
                  <a:schemeClr val="lt1"/>
                </a:solidFill>
              </a:rPr>
              <a:t> Less Streaming Volume, Reduced exposure </a:t>
            </a:r>
            <a:endParaRPr b="1" sz="1600">
              <a:solidFill>
                <a:schemeClr val="lt1"/>
              </a:solidFill>
            </a:endParaRPr>
          </a:p>
          <a:p>
            <a:pPr indent="0" lvl="0" marL="0" rtl="0" algn="l">
              <a:spcBef>
                <a:spcPts val="0"/>
              </a:spcBef>
              <a:spcAft>
                <a:spcPts val="0"/>
              </a:spcAft>
              <a:buClr>
                <a:schemeClr val="dk1"/>
              </a:buClr>
              <a:buSzPts val="1100"/>
              <a:buFont typeface="Arial"/>
              <a:buNone/>
            </a:pPr>
            <a:r>
              <a:t/>
            </a:r>
            <a:endParaRPr b="1" sz="1600">
              <a:solidFill>
                <a:schemeClr val="lt1"/>
              </a:solidFill>
            </a:endParaRPr>
          </a:p>
          <a:p>
            <a:pPr indent="0" lvl="0" marL="0" rtl="0" algn="l">
              <a:spcBef>
                <a:spcPts val="0"/>
              </a:spcBef>
              <a:spcAft>
                <a:spcPts val="0"/>
              </a:spcAft>
              <a:buNone/>
            </a:pPr>
            <a:r>
              <a:t/>
            </a:r>
            <a:endParaRPr b="1" sz="1600">
              <a:solidFill>
                <a:schemeClr val="lt1"/>
              </a:solidFill>
            </a:endParaRPr>
          </a:p>
          <a:p>
            <a:pPr indent="0" lvl="0" marL="0" rtl="0" algn="l">
              <a:spcBef>
                <a:spcPts val="0"/>
              </a:spcBef>
              <a:spcAft>
                <a:spcPts val="0"/>
              </a:spcAft>
              <a:buNone/>
            </a:pPr>
            <a:r>
              <a:t/>
            </a:r>
            <a:endParaRPr b="1" sz="1600">
              <a:solidFill>
                <a:schemeClr val="lt1"/>
              </a:solidFill>
            </a:endParaRPr>
          </a:p>
        </p:txBody>
      </p:sp>
      <p:sp>
        <p:nvSpPr>
          <p:cNvPr id="142" name="Google Shape;142;g2e20b3e3191_1_173"/>
          <p:cNvSpPr txBox="1"/>
          <p:nvPr/>
        </p:nvSpPr>
        <p:spPr>
          <a:xfrm>
            <a:off x="750525" y="4472925"/>
            <a:ext cx="3229200" cy="36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accent6"/>
                </a:solidFill>
              </a:rPr>
              <a:t>+</a:t>
            </a:r>
            <a:r>
              <a:rPr b="1" lang="en-US" sz="1600">
                <a:solidFill>
                  <a:schemeClr val="lt1"/>
                </a:solidFill>
              </a:rPr>
              <a:t> More revenue, </a:t>
            </a:r>
            <a:r>
              <a:rPr b="1" lang="en-US" sz="1600">
                <a:solidFill>
                  <a:schemeClr val="lt1"/>
                </a:solidFill>
              </a:rPr>
              <a:t>better content for subscribers</a:t>
            </a:r>
            <a:endParaRPr b="1" sz="1600">
              <a:solidFill>
                <a:schemeClr val="lt1"/>
              </a:solidFill>
            </a:endParaRPr>
          </a:p>
        </p:txBody>
      </p:sp>
      <p:sp>
        <p:nvSpPr>
          <p:cNvPr id="143" name="Google Shape;143;g2e20b3e3191_1_173"/>
          <p:cNvSpPr txBox="1"/>
          <p:nvPr/>
        </p:nvSpPr>
        <p:spPr>
          <a:xfrm>
            <a:off x="2947100" y="5378175"/>
            <a:ext cx="6819900" cy="1538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Char char="●"/>
            </a:pPr>
            <a:r>
              <a:rPr lang="en-US" sz="1800" u="sng">
                <a:solidFill>
                  <a:schemeClr val="lt1"/>
                </a:solidFill>
              </a:rPr>
              <a:t>Primary</a:t>
            </a:r>
            <a:r>
              <a:rPr lang="en-US" sz="1800" u="sng">
                <a:solidFill>
                  <a:schemeClr val="lt1"/>
                </a:solidFill>
              </a:rPr>
              <a:t> KPI: number of U.S. paid membership</a:t>
            </a:r>
            <a:endParaRPr sz="1800" u="sng">
              <a:solidFill>
                <a:schemeClr val="lt1"/>
              </a:solidFill>
            </a:endParaRPr>
          </a:p>
          <a:p>
            <a:pPr indent="-330200" lvl="1" marL="914400" rtl="0" algn="l">
              <a:lnSpc>
                <a:spcPct val="150000"/>
              </a:lnSpc>
              <a:spcBef>
                <a:spcPts val="0"/>
              </a:spcBef>
              <a:spcAft>
                <a:spcPts val="0"/>
              </a:spcAft>
              <a:buClr>
                <a:schemeClr val="lt1"/>
              </a:buClr>
              <a:buSzPts val="1600"/>
              <a:buChar char="○"/>
            </a:pPr>
            <a:r>
              <a:rPr lang="en-US" sz="1600">
                <a:solidFill>
                  <a:schemeClr val="lt1"/>
                </a:solidFill>
              </a:rPr>
              <a:t>Paid Membership: Defined as a membership for which payment has been successfully processed and revenue recognized</a:t>
            </a:r>
            <a:endParaRPr sz="1600">
              <a:solidFill>
                <a:schemeClr val="lt1"/>
              </a:solidFill>
            </a:endParaRPr>
          </a:p>
        </p:txBody>
      </p:sp>
      <p:sp>
        <p:nvSpPr>
          <p:cNvPr id="144" name="Google Shape;144;g2e20b3e3191_1_173"/>
          <p:cNvSpPr txBox="1"/>
          <p:nvPr/>
        </p:nvSpPr>
        <p:spPr>
          <a:xfrm>
            <a:off x="2902850" y="2146425"/>
            <a:ext cx="4002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100">
                <a:solidFill>
                  <a:schemeClr val="accent6"/>
                </a:solidFill>
              </a:rPr>
              <a:t>+</a:t>
            </a:r>
            <a:endParaRPr b="1" sz="3100">
              <a:solidFill>
                <a:schemeClr val="accent6"/>
              </a:solidFill>
            </a:endParaRPr>
          </a:p>
        </p:txBody>
      </p:sp>
      <p:sp>
        <p:nvSpPr>
          <p:cNvPr id="145" name="Google Shape;145;g2e20b3e3191_1_173"/>
          <p:cNvSpPr txBox="1"/>
          <p:nvPr/>
        </p:nvSpPr>
        <p:spPr>
          <a:xfrm>
            <a:off x="5602400" y="4686825"/>
            <a:ext cx="4002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100">
                <a:solidFill>
                  <a:schemeClr val="accent6"/>
                </a:solidFill>
              </a:rPr>
              <a:t>+</a:t>
            </a:r>
            <a:endParaRPr b="1" sz="3100">
              <a:solidFill>
                <a:schemeClr val="accent6"/>
              </a:solidFill>
            </a:endParaRPr>
          </a:p>
        </p:txBody>
      </p:sp>
      <p:sp>
        <p:nvSpPr>
          <p:cNvPr id="146" name="Google Shape;146;g2e20b3e3191_1_173"/>
          <p:cNvSpPr txBox="1"/>
          <p:nvPr/>
        </p:nvSpPr>
        <p:spPr>
          <a:xfrm>
            <a:off x="8366800" y="1901625"/>
            <a:ext cx="4002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100">
                <a:solidFill>
                  <a:srgbClr val="CF2127"/>
                </a:solidFill>
              </a:rPr>
              <a:t>–</a:t>
            </a:r>
            <a:endParaRPr b="1" sz="3100">
              <a:solidFill>
                <a:srgbClr val="CF2127"/>
              </a:solidFill>
            </a:endParaRPr>
          </a:p>
        </p:txBody>
      </p:sp>
      <p:sp>
        <p:nvSpPr>
          <p:cNvPr id="147" name="Google Shape;147;g2e20b3e3191_1_173"/>
          <p:cNvSpPr txBox="1"/>
          <p:nvPr/>
        </p:nvSpPr>
        <p:spPr>
          <a:xfrm>
            <a:off x="-830825" y="6481325"/>
            <a:ext cx="4627200" cy="4896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en-US" sz="1200">
                <a:solidFill>
                  <a:schemeClr val="lt1"/>
                </a:solidFill>
              </a:rPr>
              <a:t>* Business Model as of 10/2022</a:t>
            </a:r>
            <a:endParaRPr sz="1200">
              <a:solidFill>
                <a:schemeClr val="lt1"/>
              </a:solidFill>
            </a:endParaRPr>
          </a:p>
        </p:txBody>
      </p:sp>
      <p:sp>
        <p:nvSpPr>
          <p:cNvPr id="148" name="Google Shape;148;g2e20b3e3191_1_173"/>
          <p:cNvSpPr txBox="1"/>
          <p:nvPr>
            <p:ph type="title"/>
          </p:nvPr>
        </p:nvSpPr>
        <p:spPr>
          <a:xfrm>
            <a:off x="381000" y="381000"/>
            <a:ext cx="8277600" cy="66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4000"/>
              <a:buFont typeface="Inter"/>
              <a:buNone/>
            </a:pPr>
            <a:r>
              <a:rPr b="1" lang="en-US" sz="4000">
                <a:solidFill>
                  <a:srgbClr val="CF2127"/>
                </a:solidFill>
                <a:latin typeface="Inter"/>
                <a:ea typeface="Inter"/>
                <a:cs typeface="Inter"/>
                <a:sym typeface="Inter"/>
              </a:rPr>
              <a:t>Business</a:t>
            </a:r>
            <a:r>
              <a:rPr b="1" lang="en-US" sz="4000">
                <a:solidFill>
                  <a:schemeClr val="lt1"/>
                </a:solidFill>
                <a:latin typeface="Inter"/>
                <a:ea typeface="Inter"/>
                <a:cs typeface="Inter"/>
                <a:sym typeface="Inter"/>
              </a:rPr>
              <a:t> Model </a:t>
            </a:r>
            <a:r>
              <a:rPr b="1" lang="en-US" sz="3000">
                <a:solidFill>
                  <a:schemeClr val="lt1"/>
                </a:solidFill>
                <a:latin typeface="Inter"/>
                <a:ea typeface="Inter"/>
                <a:cs typeface="Inter"/>
                <a:sym typeface="Inter"/>
              </a:rPr>
              <a:t>-</a:t>
            </a:r>
            <a:r>
              <a:rPr b="1" lang="en-US" sz="4000">
                <a:solidFill>
                  <a:schemeClr val="lt1"/>
                </a:solidFill>
                <a:latin typeface="Inter"/>
                <a:ea typeface="Inter"/>
                <a:cs typeface="Inter"/>
                <a:sym typeface="Inter"/>
              </a:rPr>
              <a:t> </a:t>
            </a:r>
            <a:r>
              <a:rPr b="1" lang="en-US" sz="3000">
                <a:solidFill>
                  <a:schemeClr val="lt1"/>
                </a:solidFill>
                <a:latin typeface="Inter"/>
                <a:ea typeface="Inter"/>
                <a:cs typeface="Inter"/>
                <a:sym typeface="Inter"/>
              </a:rPr>
              <a:t>Video On Demand </a:t>
            </a:r>
            <a:endParaRPr b="1" sz="4000">
              <a:solidFill>
                <a:schemeClr val="accent1"/>
              </a:solidFill>
              <a:latin typeface="Inter"/>
              <a:ea typeface="Inter"/>
              <a:cs typeface="Inter"/>
              <a:sym typeface="Inter"/>
            </a:endParaRPr>
          </a:p>
        </p:txBody>
      </p:sp>
      <p:grpSp>
        <p:nvGrpSpPr>
          <p:cNvPr id="149" name="Google Shape;149;g2e20b3e3191_1_173"/>
          <p:cNvGrpSpPr/>
          <p:nvPr/>
        </p:nvGrpSpPr>
        <p:grpSpPr>
          <a:xfrm>
            <a:off x="-1" y="-24"/>
            <a:ext cx="550875" cy="396386"/>
            <a:chOff x="4383313" y="1578428"/>
            <a:chExt cx="1248300" cy="867935"/>
          </a:xfrm>
        </p:grpSpPr>
        <p:sp>
          <p:nvSpPr>
            <p:cNvPr id="150" name="Google Shape;150;g2e20b3e3191_1_173"/>
            <p:cNvSpPr/>
            <p:nvPr/>
          </p:nvSpPr>
          <p:spPr>
            <a:xfrm>
              <a:off x="4383313" y="157842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151" name="Google Shape;151;g2e20b3e3191_1_173"/>
            <p:cNvSpPr txBox="1"/>
            <p:nvPr/>
          </p:nvSpPr>
          <p:spPr>
            <a:xfrm>
              <a:off x="4562074" y="1772263"/>
              <a:ext cx="1069500" cy="67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latin typeface="Roboto"/>
                  <a:ea typeface="Roboto"/>
                  <a:cs typeface="Roboto"/>
                  <a:sym typeface="Roboto"/>
                </a:rPr>
                <a:t>01</a:t>
              </a:r>
              <a:endParaRPr b="1"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cxnSp>
        <p:nvCxnSpPr>
          <p:cNvPr id="156" name="Google Shape;156;g2e20b3e3191_1_194"/>
          <p:cNvCxnSpPr>
            <a:stCxn id="157" idx="1"/>
          </p:cNvCxnSpPr>
          <p:nvPr/>
        </p:nvCxnSpPr>
        <p:spPr>
          <a:xfrm>
            <a:off x="9096433" y="5040900"/>
            <a:ext cx="0" cy="453600"/>
          </a:xfrm>
          <a:prstGeom prst="straightConnector1">
            <a:avLst/>
          </a:prstGeom>
          <a:noFill/>
          <a:ln cap="flat" cmpd="sng" w="38100">
            <a:solidFill>
              <a:schemeClr val="lt1"/>
            </a:solidFill>
            <a:prstDash val="solid"/>
            <a:round/>
            <a:headEnd len="med" w="med" type="none"/>
            <a:tailEnd len="med" w="med" type="none"/>
          </a:ln>
        </p:spPr>
      </p:cxnSp>
      <p:sp>
        <p:nvSpPr>
          <p:cNvPr id="158" name="Google Shape;158;g2e20b3e3191_1_194"/>
          <p:cNvSpPr txBox="1"/>
          <p:nvPr>
            <p:ph type="title"/>
          </p:nvPr>
        </p:nvSpPr>
        <p:spPr>
          <a:xfrm>
            <a:off x="304800" y="381000"/>
            <a:ext cx="8277600" cy="66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4000">
                <a:solidFill>
                  <a:schemeClr val="accent1"/>
                </a:solidFill>
                <a:latin typeface="Inter"/>
                <a:ea typeface="Inter"/>
                <a:cs typeface="Inter"/>
                <a:sym typeface="Inter"/>
              </a:rPr>
              <a:t>Treatment </a:t>
            </a:r>
            <a:r>
              <a:rPr b="1" lang="en-US" sz="4000">
                <a:solidFill>
                  <a:schemeClr val="lt1"/>
                </a:solidFill>
                <a:latin typeface="Inter"/>
                <a:ea typeface="Inter"/>
                <a:cs typeface="Inter"/>
                <a:sym typeface="Inter"/>
              </a:rPr>
              <a:t>Discreteness in RD</a:t>
            </a:r>
            <a:endParaRPr b="1" sz="4000">
              <a:solidFill>
                <a:schemeClr val="lt1"/>
              </a:solidFill>
              <a:latin typeface="Inter"/>
              <a:ea typeface="Inter"/>
              <a:cs typeface="Inter"/>
              <a:sym typeface="Inter"/>
            </a:endParaRPr>
          </a:p>
        </p:txBody>
      </p:sp>
      <p:grpSp>
        <p:nvGrpSpPr>
          <p:cNvPr id="159" name="Google Shape;159;g2e20b3e3191_1_194"/>
          <p:cNvGrpSpPr/>
          <p:nvPr/>
        </p:nvGrpSpPr>
        <p:grpSpPr>
          <a:xfrm>
            <a:off x="6096005" y="4927500"/>
            <a:ext cx="6000760" cy="226800"/>
            <a:chOff x="2823500" y="2018375"/>
            <a:chExt cx="6236500" cy="226800"/>
          </a:xfrm>
        </p:grpSpPr>
        <p:sp>
          <p:nvSpPr>
            <p:cNvPr id="160" name="Google Shape;160;g2e20b3e3191_1_194"/>
            <p:cNvSpPr/>
            <p:nvPr/>
          </p:nvSpPr>
          <p:spPr>
            <a:xfrm>
              <a:off x="2823500" y="2018375"/>
              <a:ext cx="3118200" cy="226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g2e20b3e3191_1_194"/>
            <p:cNvSpPr/>
            <p:nvPr/>
          </p:nvSpPr>
          <p:spPr>
            <a:xfrm>
              <a:off x="5941800" y="2018375"/>
              <a:ext cx="3118200" cy="226800"/>
            </a:xfrm>
            <a:prstGeom prst="rect">
              <a:avLst/>
            </a:prstGeom>
            <a:solidFill>
              <a:srgbClr val="CC412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1" name="Google Shape;161;g2e20b3e3191_1_194"/>
          <p:cNvSpPr txBox="1"/>
          <p:nvPr/>
        </p:nvSpPr>
        <p:spPr>
          <a:xfrm>
            <a:off x="6956950" y="5494500"/>
            <a:ext cx="40368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rPr>
              <a:t>10/2020</a:t>
            </a:r>
            <a:endParaRPr b="1" sz="1600">
              <a:solidFill>
                <a:schemeClr val="lt1"/>
              </a:solidFill>
            </a:endParaRPr>
          </a:p>
          <a:p>
            <a:pPr indent="0" lvl="0" marL="0" rtl="0" algn="ctr">
              <a:spcBef>
                <a:spcPts val="0"/>
              </a:spcBef>
              <a:spcAft>
                <a:spcPts val="0"/>
              </a:spcAft>
              <a:buNone/>
            </a:pPr>
            <a:r>
              <a:rPr b="1" lang="en-US" sz="1600">
                <a:solidFill>
                  <a:schemeClr val="lt1"/>
                </a:solidFill>
              </a:rPr>
              <a:t>End of One - Month Free </a:t>
            </a:r>
            <a:r>
              <a:rPr b="1" lang="en-US" sz="1600">
                <a:solidFill>
                  <a:schemeClr val="lt1"/>
                </a:solidFill>
              </a:rPr>
              <a:t>Trial</a:t>
            </a:r>
            <a:endParaRPr b="1" sz="1600">
              <a:solidFill>
                <a:schemeClr val="lt1"/>
              </a:solidFill>
            </a:endParaRPr>
          </a:p>
        </p:txBody>
      </p:sp>
      <p:sp>
        <p:nvSpPr>
          <p:cNvPr id="162" name="Google Shape;162;g2e20b3e3191_1_194"/>
          <p:cNvSpPr/>
          <p:nvPr/>
        </p:nvSpPr>
        <p:spPr>
          <a:xfrm>
            <a:off x="338250" y="3343750"/>
            <a:ext cx="5545200" cy="3313800"/>
          </a:xfrm>
          <a:prstGeom prst="roundRect">
            <a:avLst>
              <a:gd fmla="val 5733" name="adj"/>
            </a:avLst>
          </a:prstGeom>
          <a:gradFill>
            <a:gsLst>
              <a:gs pos="0">
                <a:schemeClr val="accent1"/>
              </a:gs>
              <a:gs pos="100000">
                <a:srgbClr val="60080C"/>
              </a:gs>
            </a:gsLst>
            <a:lin ang="54007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Inter"/>
              <a:ea typeface="Inter"/>
              <a:cs typeface="Inter"/>
              <a:sym typeface="Inter"/>
            </a:endParaRPr>
          </a:p>
        </p:txBody>
      </p:sp>
      <p:sp>
        <p:nvSpPr>
          <p:cNvPr id="163" name="Google Shape;163;g2e20b3e3191_1_194"/>
          <p:cNvSpPr txBox="1"/>
          <p:nvPr/>
        </p:nvSpPr>
        <p:spPr>
          <a:xfrm>
            <a:off x="616285" y="3492575"/>
            <a:ext cx="4473900" cy="785100"/>
          </a:xfrm>
          <a:prstGeom prst="rect">
            <a:avLst/>
          </a:prstGeom>
          <a:noFill/>
          <a:ln>
            <a:noFill/>
          </a:ln>
        </p:spPr>
        <p:txBody>
          <a:bodyPr anchorCtr="0" anchor="t" bIns="45700" lIns="91425" spcFirstLastPara="1" rIns="91425" wrap="square" tIns="45700">
            <a:spAutoFit/>
          </a:bodyPr>
          <a:lstStyle/>
          <a:p>
            <a:pPr indent="0" lvl="0" marL="0" rtl="0" algn="l">
              <a:lnSpc>
                <a:spcPct val="93750"/>
              </a:lnSpc>
              <a:spcBef>
                <a:spcPts val="0"/>
              </a:spcBef>
              <a:spcAft>
                <a:spcPts val="0"/>
              </a:spcAft>
              <a:buClr>
                <a:schemeClr val="dk1"/>
              </a:buClr>
              <a:buSzPts val="1100"/>
              <a:buFont typeface="Arial"/>
              <a:buNone/>
            </a:pPr>
            <a:r>
              <a:rPr b="1" lang="en-US" sz="1600">
                <a:solidFill>
                  <a:schemeClr val="lt1"/>
                </a:solidFill>
                <a:latin typeface="Inter"/>
                <a:ea typeface="Inter"/>
                <a:cs typeface="Inter"/>
                <a:sym typeface="Inter"/>
              </a:rPr>
              <a:t>Applicability for RD Analysis</a:t>
            </a:r>
            <a:endParaRPr b="1" sz="1600">
              <a:solidFill>
                <a:schemeClr val="lt1"/>
              </a:solidFill>
              <a:latin typeface="Inter"/>
              <a:ea typeface="Inter"/>
              <a:cs typeface="Inter"/>
              <a:sym typeface="Inter"/>
            </a:endParaRPr>
          </a:p>
          <a:p>
            <a:pPr indent="0" lvl="0" marL="0" rtl="0" algn="l">
              <a:lnSpc>
                <a:spcPct val="93750"/>
              </a:lnSpc>
              <a:spcBef>
                <a:spcPts val="0"/>
              </a:spcBef>
              <a:spcAft>
                <a:spcPts val="0"/>
              </a:spcAft>
              <a:buClr>
                <a:schemeClr val="dk1"/>
              </a:buClr>
              <a:buSzPts val="1100"/>
              <a:buFont typeface="Arial"/>
              <a:buNone/>
            </a:pPr>
            <a:r>
              <a:t/>
            </a:r>
            <a:endParaRPr b="1" sz="1600">
              <a:solidFill>
                <a:schemeClr val="lt1"/>
              </a:solidFill>
              <a:latin typeface="Inter"/>
              <a:ea typeface="Inter"/>
              <a:cs typeface="Inter"/>
              <a:sym typeface="Inter"/>
            </a:endParaRPr>
          </a:p>
          <a:p>
            <a:pPr indent="0" lvl="0" marL="0" marR="0" rtl="0" algn="l">
              <a:lnSpc>
                <a:spcPct val="93750"/>
              </a:lnSpc>
              <a:spcBef>
                <a:spcPts val="0"/>
              </a:spcBef>
              <a:spcAft>
                <a:spcPts val="0"/>
              </a:spcAft>
              <a:buNone/>
            </a:pPr>
            <a:r>
              <a:t/>
            </a:r>
            <a:endParaRPr b="1" sz="1600">
              <a:solidFill>
                <a:schemeClr val="lt1"/>
              </a:solidFill>
              <a:latin typeface="Inter"/>
              <a:ea typeface="Inter"/>
              <a:cs typeface="Inter"/>
              <a:sym typeface="Inter"/>
            </a:endParaRPr>
          </a:p>
        </p:txBody>
      </p:sp>
      <p:sp>
        <p:nvSpPr>
          <p:cNvPr id="164" name="Google Shape;164;g2e20b3e3191_1_194"/>
          <p:cNvSpPr txBox="1"/>
          <p:nvPr/>
        </p:nvSpPr>
        <p:spPr>
          <a:xfrm>
            <a:off x="311499" y="3996250"/>
            <a:ext cx="5629800" cy="3313800"/>
          </a:xfrm>
          <a:prstGeom prst="rect">
            <a:avLst/>
          </a:prstGeom>
          <a:noFill/>
          <a:ln>
            <a:noFill/>
          </a:ln>
        </p:spPr>
        <p:txBody>
          <a:bodyPr anchorCtr="0" anchor="t" bIns="45700" lIns="91425" spcFirstLastPara="1" rIns="91425" wrap="square" tIns="45700">
            <a:spAutoFit/>
          </a:bodyPr>
          <a:lstStyle/>
          <a:p>
            <a:pPr indent="-323850" lvl="0" marL="457200" rtl="0" algn="l">
              <a:lnSpc>
                <a:spcPct val="161904"/>
              </a:lnSpc>
              <a:spcBef>
                <a:spcPts val="0"/>
              </a:spcBef>
              <a:spcAft>
                <a:spcPts val="0"/>
              </a:spcAft>
              <a:buClr>
                <a:schemeClr val="lt1"/>
              </a:buClr>
              <a:buSzPts val="1500"/>
              <a:buFont typeface="Inter"/>
              <a:buChar char="●"/>
            </a:pPr>
            <a:r>
              <a:rPr b="1" lang="en-US" sz="1500">
                <a:solidFill>
                  <a:schemeClr val="lt1"/>
                </a:solidFill>
                <a:latin typeface="Inter"/>
                <a:ea typeface="Inter"/>
                <a:cs typeface="Inter"/>
                <a:sym typeface="Inter"/>
              </a:rPr>
              <a:t>Regional Focus: </a:t>
            </a:r>
            <a:r>
              <a:rPr lang="en-US" sz="1500">
                <a:solidFill>
                  <a:schemeClr val="lt1"/>
                </a:solidFill>
                <a:latin typeface="Inter"/>
                <a:ea typeface="Inter"/>
                <a:cs typeface="Inter"/>
                <a:sym typeface="Inter"/>
              </a:rPr>
              <a:t>United States Only </a:t>
            </a:r>
            <a:endParaRPr b="1" sz="1500">
              <a:solidFill>
                <a:schemeClr val="lt1"/>
              </a:solidFill>
              <a:latin typeface="Inter"/>
              <a:ea typeface="Inter"/>
              <a:cs typeface="Inter"/>
              <a:sym typeface="Inter"/>
            </a:endParaRPr>
          </a:p>
          <a:p>
            <a:pPr indent="-323850" lvl="0" marL="457200" rtl="0" algn="l">
              <a:lnSpc>
                <a:spcPct val="161904"/>
              </a:lnSpc>
              <a:spcBef>
                <a:spcPts val="0"/>
              </a:spcBef>
              <a:spcAft>
                <a:spcPts val="0"/>
              </a:spcAft>
              <a:buClr>
                <a:schemeClr val="lt1"/>
              </a:buClr>
              <a:buSzPts val="1500"/>
              <a:buFont typeface="Inter"/>
              <a:buChar char="●"/>
            </a:pPr>
            <a:r>
              <a:rPr b="1" lang="en-US" sz="1500">
                <a:solidFill>
                  <a:schemeClr val="lt1"/>
                </a:solidFill>
                <a:latin typeface="Inter"/>
                <a:ea typeface="Inter"/>
                <a:cs typeface="Inter"/>
                <a:sym typeface="Inter"/>
              </a:rPr>
              <a:t>Cutoff Date</a:t>
            </a:r>
            <a:r>
              <a:rPr lang="en-US" sz="1500">
                <a:solidFill>
                  <a:schemeClr val="lt1"/>
                </a:solidFill>
                <a:latin typeface="Inter"/>
                <a:ea typeface="Inter"/>
                <a:cs typeface="Inter"/>
                <a:sym typeface="Inter"/>
              </a:rPr>
              <a:t>: October 2020 marks the end of the free trial promotion.</a:t>
            </a:r>
            <a:endParaRPr sz="1500">
              <a:solidFill>
                <a:schemeClr val="lt1"/>
              </a:solidFill>
              <a:latin typeface="Inter"/>
              <a:ea typeface="Inter"/>
              <a:cs typeface="Inter"/>
              <a:sym typeface="Inter"/>
            </a:endParaRPr>
          </a:p>
          <a:p>
            <a:pPr indent="-323850" lvl="0" marL="457200" rtl="0" algn="l">
              <a:lnSpc>
                <a:spcPct val="161904"/>
              </a:lnSpc>
              <a:spcBef>
                <a:spcPts val="0"/>
              </a:spcBef>
              <a:spcAft>
                <a:spcPts val="0"/>
              </a:spcAft>
              <a:buClr>
                <a:schemeClr val="lt1"/>
              </a:buClr>
              <a:buSzPts val="1500"/>
              <a:buFont typeface="Inter"/>
              <a:buChar char="●"/>
            </a:pPr>
            <a:r>
              <a:rPr b="1" lang="en-US" sz="1500">
                <a:solidFill>
                  <a:schemeClr val="lt1"/>
                </a:solidFill>
                <a:latin typeface="Inter"/>
                <a:ea typeface="Inter"/>
                <a:cs typeface="Inter"/>
                <a:sym typeface="Inter"/>
              </a:rPr>
              <a:t>Treatment vs. Non-Treated:</a:t>
            </a:r>
            <a:r>
              <a:rPr lang="en-US" sz="1500">
                <a:solidFill>
                  <a:schemeClr val="lt1"/>
                </a:solidFill>
                <a:latin typeface="Inter"/>
                <a:ea typeface="Inter"/>
                <a:cs typeface="Inter"/>
                <a:sym typeface="Inter"/>
              </a:rPr>
              <a:t> This</a:t>
            </a:r>
            <a:r>
              <a:rPr b="1" lang="en-US" sz="1500">
                <a:solidFill>
                  <a:schemeClr val="lt1"/>
                </a:solidFill>
                <a:latin typeface="Inter"/>
                <a:ea typeface="Inter"/>
                <a:cs typeface="Inter"/>
                <a:sym typeface="Inter"/>
              </a:rPr>
              <a:t> distinct cutoff </a:t>
            </a:r>
            <a:r>
              <a:rPr lang="en-US" sz="1500">
                <a:solidFill>
                  <a:schemeClr val="lt1"/>
                </a:solidFill>
                <a:latin typeface="Inter"/>
                <a:ea typeface="Inter"/>
                <a:cs typeface="Inter"/>
                <a:sym typeface="Inter"/>
              </a:rPr>
              <a:t>provides a clear division between users who received the free trial and those who did not, ideal for Regression Discontinuity analysis.</a:t>
            </a:r>
            <a:endParaRPr sz="1500">
              <a:solidFill>
                <a:schemeClr val="lt1"/>
              </a:solidFill>
              <a:latin typeface="Inter"/>
              <a:ea typeface="Inter"/>
              <a:cs typeface="Inter"/>
              <a:sym typeface="Inter"/>
            </a:endParaRPr>
          </a:p>
          <a:p>
            <a:pPr indent="0" lvl="0" marL="0" rtl="0" algn="l">
              <a:lnSpc>
                <a:spcPct val="161904"/>
              </a:lnSpc>
              <a:spcBef>
                <a:spcPts val="0"/>
              </a:spcBef>
              <a:spcAft>
                <a:spcPts val="0"/>
              </a:spcAft>
              <a:buClr>
                <a:schemeClr val="dk1"/>
              </a:buClr>
              <a:buSzPts val="1100"/>
              <a:buFont typeface="Arial"/>
              <a:buNone/>
            </a:pPr>
            <a:r>
              <a:t/>
            </a:r>
            <a:endParaRPr sz="1500">
              <a:solidFill>
                <a:schemeClr val="lt1"/>
              </a:solidFill>
              <a:latin typeface="Inter"/>
              <a:ea typeface="Inter"/>
              <a:cs typeface="Inter"/>
              <a:sym typeface="Inter"/>
            </a:endParaRPr>
          </a:p>
          <a:p>
            <a:pPr indent="0" lvl="0" marL="0" marR="0" rtl="0" algn="l">
              <a:lnSpc>
                <a:spcPct val="161904"/>
              </a:lnSpc>
              <a:spcBef>
                <a:spcPts val="0"/>
              </a:spcBef>
              <a:spcAft>
                <a:spcPts val="0"/>
              </a:spcAft>
              <a:buNone/>
            </a:pPr>
            <a:r>
              <a:t/>
            </a:r>
            <a:endParaRPr sz="1500">
              <a:solidFill>
                <a:schemeClr val="lt1"/>
              </a:solidFill>
              <a:latin typeface="Inter"/>
              <a:ea typeface="Inter"/>
              <a:cs typeface="Inter"/>
              <a:sym typeface="Inter"/>
            </a:endParaRPr>
          </a:p>
        </p:txBody>
      </p:sp>
      <p:sp>
        <p:nvSpPr>
          <p:cNvPr id="165" name="Google Shape;165;g2e20b3e3191_1_194"/>
          <p:cNvSpPr/>
          <p:nvPr/>
        </p:nvSpPr>
        <p:spPr>
          <a:xfrm>
            <a:off x="338238" y="1295214"/>
            <a:ext cx="5545200" cy="1858500"/>
          </a:xfrm>
          <a:prstGeom prst="roundRect">
            <a:avLst>
              <a:gd fmla="val 5733" name="adj"/>
            </a:avLst>
          </a:prstGeom>
          <a:gradFill>
            <a:gsLst>
              <a:gs pos="0">
                <a:schemeClr val="lt1"/>
              </a:gs>
              <a:gs pos="100000">
                <a:srgbClr val="BFBFB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Inter"/>
              <a:ea typeface="Inter"/>
              <a:cs typeface="Inter"/>
              <a:sym typeface="Inter"/>
            </a:endParaRPr>
          </a:p>
        </p:txBody>
      </p:sp>
      <p:sp>
        <p:nvSpPr>
          <p:cNvPr id="166" name="Google Shape;166;g2e20b3e3191_1_194"/>
          <p:cNvSpPr txBox="1"/>
          <p:nvPr/>
        </p:nvSpPr>
        <p:spPr>
          <a:xfrm>
            <a:off x="616288" y="1596450"/>
            <a:ext cx="3952800" cy="785100"/>
          </a:xfrm>
          <a:prstGeom prst="rect">
            <a:avLst/>
          </a:prstGeom>
          <a:noFill/>
          <a:ln>
            <a:noFill/>
          </a:ln>
        </p:spPr>
        <p:txBody>
          <a:bodyPr anchorCtr="0" anchor="t" bIns="45700" lIns="91425" spcFirstLastPara="1" rIns="91425" wrap="square" tIns="45700">
            <a:spAutoFit/>
          </a:bodyPr>
          <a:lstStyle/>
          <a:p>
            <a:pPr indent="0" lvl="0" marL="0" rtl="0" algn="l">
              <a:lnSpc>
                <a:spcPct val="93750"/>
              </a:lnSpc>
              <a:spcBef>
                <a:spcPts val="0"/>
              </a:spcBef>
              <a:spcAft>
                <a:spcPts val="0"/>
              </a:spcAft>
              <a:buClr>
                <a:schemeClr val="dk1"/>
              </a:buClr>
              <a:buSzPts val="1100"/>
              <a:buFont typeface="Arial"/>
              <a:buNone/>
            </a:pPr>
            <a:r>
              <a:rPr b="1" lang="en-US" sz="1600">
                <a:solidFill>
                  <a:srgbClr val="262626"/>
                </a:solidFill>
                <a:latin typeface="Inter"/>
                <a:ea typeface="Inter"/>
                <a:cs typeface="Inter"/>
                <a:sym typeface="Inter"/>
              </a:rPr>
              <a:t>Nature of the Treatment</a:t>
            </a:r>
            <a:endParaRPr b="1" sz="1600">
              <a:solidFill>
                <a:srgbClr val="262626"/>
              </a:solidFill>
              <a:latin typeface="Inter"/>
              <a:ea typeface="Inter"/>
              <a:cs typeface="Inter"/>
              <a:sym typeface="Inter"/>
            </a:endParaRPr>
          </a:p>
          <a:p>
            <a:pPr indent="0" lvl="0" marL="0" rtl="0" algn="l">
              <a:lnSpc>
                <a:spcPct val="93750"/>
              </a:lnSpc>
              <a:spcBef>
                <a:spcPts val="0"/>
              </a:spcBef>
              <a:spcAft>
                <a:spcPts val="0"/>
              </a:spcAft>
              <a:buClr>
                <a:schemeClr val="dk1"/>
              </a:buClr>
              <a:buSzPts val="1100"/>
              <a:buFont typeface="Arial"/>
              <a:buNone/>
            </a:pPr>
            <a:r>
              <a:t/>
            </a:r>
            <a:endParaRPr b="1" sz="1600">
              <a:solidFill>
                <a:srgbClr val="262626"/>
              </a:solidFill>
              <a:latin typeface="Inter"/>
              <a:ea typeface="Inter"/>
              <a:cs typeface="Inter"/>
              <a:sym typeface="Inter"/>
            </a:endParaRPr>
          </a:p>
          <a:p>
            <a:pPr indent="0" lvl="0" marL="0" marR="0" rtl="0" algn="l">
              <a:lnSpc>
                <a:spcPct val="93750"/>
              </a:lnSpc>
              <a:spcBef>
                <a:spcPts val="0"/>
              </a:spcBef>
              <a:spcAft>
                <a:spcPts val="0"/>
              </a:spcAft>
              <a:buNone/>
            </a:pPr>
            <a:r>
              <a:t/>
            </a:r>
            <a:endParaRPr b="1" sz="1600">
              <a:solidFill>
                <a:srgbClr val="262626"/>
              </a:solidFill>
              <a:latin typeface="Inter"/>
              <a:ea typeface="Inter"/>
              <a:cs typeface="Inter"/>
              <a:sym typeface="Inter"/>
            </a:endParaRPr>
          </a:p>
        </p:txBody>
      </p:sp>
      <p:sp>
        <p:nvSpPr>
          <p:cNvPr id="167" name="Google Shape;167;g2e20b3e3191_1_194"/>
          <p:cNvSpPr txBox="1"/>
          <p:nvPr/>
        </p:nvSpPr>
        <p:spPr>
          <a:xfrm>
            <a:off x="311500" y="1947700"/>
            <a:ext cx="5629800" cy="1444500"/>
          </a:xfrm>
          <a:prstGeom prst="rect">
            <a:avLst/>
          </a:prstGeom>
          <a:noFill/>
          <a:ln>
            <a:noFill/>
          </a:ln>
        </p:spPr>
        <p:txBody>
          <a:bodyPr anchorCtr="0" anchor="t" bIns="45700" lIns="91425" spcFirstLastPara="1" rIns="91425" wrap="square" tIns="45700">
            <a:spAutoFit/>
          </a:bodyPr>
          <a:lstStyle/>
          <a:p>
            <a:pPr indent="-323850" lvl="0" marL="457200" rtl="0" algn="l">
              <a:lnSpc>
                <a:spcPct val="161904"/>
              </a:lnSpc>
              <a:spcBef>
                <a:spcPts val="0"/>
              </a:spcBef>
              <a:spcAft>
                <a:spcPts val="0"/>
              </a:spcAft>
              <a:buClr>
                <a:srgbClr val="262626"/>
              </a:buClr>
              <a:buSzPts val="1500"/>
              <a:buFont typeface="Inter"/>
              <a:buChar char="●"/>
            </a:pPr>
            <a:r>
              <a:rPr b="1" lang="en-US" sz="1500">
                <a:solidFill>
                  <a:srgbClr val="262626"/>
                </a:solidFill>
                <a:latin typeface="Inter"/>
                <a:ea typeface="Inter"/>
                <a:cs typeface="Inter"/>
                <a:sym typeface="Inter"/>
              </a:rPr>
              <a:t>Discreteness</a:t>
            </a:r>
            <a:r>
              <a:rPr lang="en-US" sz="1500">
                <a:solidFill>
                  <a:srgbClr val="262626"/>
                </a:solidFill>
                <a:latin typeface="Inter"/>
                <a:ea typeface="Inter"/>
                <a:cs typeface="Inter"/>
                <a:sym typeface="Inter"/>
              </a:rPr>
              <a:t>: The offer is </a:t>
            </a:r>
            <a:r>
              <a:rPr b="1" lang="en-US" sz="1500">
                <a:solidFill>
                  <a:srgbClr val="262626"/>
                </a:solidFill>
                <a:latin typeface="Inter"/>
                <a:ea typeface="Inter"/>
                <a:cs typeface="Inter"/>
                <a:sym typeface="Inter"/>
              </a:rPr>
              <a:t>binary</a:t>
            </a:r>
            <a:r>
              <a:rPr lang="en-US" sz="1500">
                <a:solidFill>
                  <a:srgbClr val="262626"/>
                </a:solidFill>
                <a:latin typeface="Inter"/>
                <a:ea typeface="Inter"/>
                <a:cs typeface="Inter"/>
                <a:sym typeface="Inter"/>
              </a:rPr>
              <a:t> and clearly defined.</a:t>
            </a:r>
            <a:endParaRPr sz="1500">
              <a:solidFill>
                <a:srgbClr val="262626"/>
              </a:solidFill>
              <a:latin typeface="Inter"/>
              <a:ea typeface="Inter"/>
              <a:cs typeface="Inter"/>
              <a:sym typeface="Inter"/>
            </a:endParaRPr>
          </a:p>
          <a:p>
            <a:pPr indent="-323850" lvl="0" marL="457200" rtl="0" algn="l">
              <a:lnSpc>
                <a:spcPct val="161904"/>
              </a:lnSpc>
              <a:spcBef>
                <a:spcPts val="0"/>
              </a:spcBef>
              <a:spcAft>
                <a:spcPts val="0"/>
              </a:spcAft>
              <a:buClr>
                <a:srgbClr val="262626"/>
              </a:buClr>
              <a:buSzPts val="1500"/>
              <a:buFont typeface="Inter"/>
              <a:buChar char="●"/>
            </a:pPr>
            <a:r>
              <a:rPr b="1" lang="en-US" sz="1500">
                <a:solidFill>
                  <a:srgbClr val="262626"/>
                </a:solidFill>
                <a:latin typeface="Inter"/>
                <a:ea typeface="Inter"/>
                <a:cs typeface="Inter"/>
                <a:sym typeface="Inter"/>
              </a:rPr>
              <a:t>Eligibility</a:t>
            </a:r>
            <a:r>
              <a:rPr lang="en-US" sz="1500">
                <a:solidFill>
                  <a:srgbClr val="262626"/>
                </a:solidFill>
                <a:latin typeface="Inter"/>
                <a:ea typeface="Inter"/>
                <a:cs typeface="Inter"/>
                <a:sym typeface="Inter"/>
              </a:rPr>
              <a:t>: Users who signed up before October 2020 received the free trial. </a:t>
            </a:r>
            <a:r>
              <a:rPr b="1" lang="en-US" sz="1500">
                <a:solidFill>
                  <a:srgbClr val="262626"/>
                </a:solidFill>
                <a:latin typeface="Inter"/>
                <a:ea typeface="Inter"/>
                <a:cs typeface="Inter"/>
                <a:sym typeface="Inter"/>
              </a:rPr>
              <a:t>No </a:t>
            </a:r>
            <a:r>
              <a:rPr b="1" lang="en-US" sz="1500">
                <a:solidFill>
                  <a:srgbClr val="262626"/>
                </a:solidFill>
                <a:latin typeface="Inter"/>
                <a:ea typeface="Inter"/>
                <a:cs typeface="Inter"/>
                <a:sym typeface="Inter"/>
              </a:rPr>
              <a:t>announcement</a:t>
            </a:r>
            <a:r>
              <a:rPr b="1" lang="en-US" sz="1500">
                <a:solidFill>
                  <a:srgbClr val="262626"/>
                </a:solidFill>
                <a:latin typeface="Inter"/>
                <a:ea typeface="Inter"/>
                <a:cs typeface="Inter"/>
                <a:sym typeface="Inter"/>
              </a:rPr>
              <a:t> beforehand</a:t>
            </a:r>
            <a:endParaRPr b="1" sz="1500">
              <a:solidFill>
                <a:srgbClr val="262626"/>
              </a:solidFill>
              <a:latin typeface="Inter"/>
              <a:ea typeface="Inter"/>
              <a:cs typeface="Inter"/>
              <a:sym typeface="Inter"/>
            </a:endParaRPr>
          </a:p>
          <a:p>
            <a:pPr indent="0" lvl="0" marL="0" marR="0" rtl="0" algn="l">
              <a:lnSpc>
                <a:spcPct val="161904"/>
              </a:lnSpc>
              <a:spcBef>
                <a:spcPts val="0"/>
              </a:spcBef>
              <a:spcAft>
                <a:spcPts val="0"/>
              </a:spcAft>
              <a:buNone/>
            </a:pPr>
            <a:r>
              <a:t/>
            </a:r>
            <a:endParaRPr sz="1500">
              <a:solidFill>
                <a:srgbClr val="262626"/>
              </a:solidFill>
              <a:latin typeface="Inter"/>
              <a:ea typeface="Inter"/>
              <a:cs typeface="Inter"/>
              <a:sym typeface="Inter"/>
            </a:endParaRPr>
          </a:p>
        </p:txBody>
      </p:sp>
      <p:pic>
        <p:nvPicPr>
          <p:cNvPr id="168" name="Google Shape;168;g2e20b3e3191_1_194"/>
          <p:cNvPicPr preferRelativeResize="0"/>
          <p:nvPr/>
        </p:nvPicPr>
        <p:blipFill rotWithShape="1">
          <a:blip r:embed="rId3">
            <a:alphaModFix/>
          </a:blip>
          <a:srcRect b="0" l="0" r="0" t="0"/>
          <a:stretch/>
        </p:blipFill>
        <p:spPr>
          <a:xfrm>
            <a:off x="5166535" y="1350148"/>
            <a:ext cx="606049" cy="606049"/>
          </a:xfrm>
          <a:prstGeom prst="rect">
            <a:avLst/>
          </a:prstGeom>
          <a:noFill/>
          <a:ln>
            <a:noFill/>
          </a:ln>
        </p:spPr>
      </p:pic>
      <p:pic>
        <p:nvPicPr>
          <p:cNvPr id="169" name="Google Shape;169;g2e20b3e3191_1_194"/>
          <p:cNvPicPr preferRelativeResize="0"/>
          <p:nvPr/>
        </p:nvPicPr>
        <p:blipFill>
          <a:blip r:embed="rId4">
            <a:alphaModFix/>
          </a:blip>
          <a:stretch>
            <a:fillRect/>
          </a:stretch>
        </p:blipFill>
        <p:spPr>
          <a:xfrm>
            <a:off x="5137150" y="3403150"/>
            <a:ext cx="664802" cy="664802"/>
          </a:xfrm>
          <a:prstGeom prst="rect">
            <a:avLst/>
          </a:prstGeom>
          <a:noFill/>
          <a:ln>
            <a:noFill/>
          </a:ln>
        </p:spPr>
      </p:pic>
      <p:pic>
        <p:nvPicPr>
          <p:cNvPr id="170" name="Google Shape;170;g2e20b3e3191_1_194"/>
          <p:cNvPicPr preferRelativeResize="0"/>
          <p:nvPr/>
        </p:nvPicPr>
        <p:blipFill rotWithShape="1">
          <a:blip r:embed="rId5">
            <a:alphaModFix/>
          </a:blip>
          <a:srcRect b="19750" l="0" r="0" t="26970"/>
          <a:stretch/>
        </p:blipFill>
        <p:spPr>
          <a:xfrm>
            <a:off x="8253238" y="3928900"/>
            <a:ext cx="1907825" cy="1016451"/>
          </a:xfrm>
          <a:prstGeom prst="rect">
            <a:avLst/>
          </a:prstGeom>
          <a:noFill/>
          <a:ln>
            <a:noFill/>
          </a:ln>
        </p:spPr>
      </p:pic>
      <p:sp>
        <p:nvSpPr>
          <p:cNvPr id="171" name="Google Shape;171;g2e20b3e3191_1_194"/>
          <p:cNvSpPr/>
          <p:nvPr/>
        </p:nvSpPr>
        <p:spPr>
          <a:xfrm>
            <a:off x="8282350" y="4286550"/>
            <a:ext cx="1690800" cy="1102800"/>
          </a:xfrm>
          <a:prstGeom prst="mathMultiply">
            <a:avLst>
              <a:gd fmla="val 23520" name="adj1"/>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g2e20b3e3191_1_194"/>
          <p:cNvSpPr txBox="1"/>
          <p:nvPr/>
        </p:nvSpPr>
        <p:spPr>
          <a:xfrm>
            <a:off x="6506550" y="4834800"/>
            <a:ext cx="4787400" cy="1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g2e20b3e3191_1_194"/>
          <p:cNvGrpSpPr/>
          <p:nvPr/>
        </p:nvGrpSpPr>
        <p:grpSpPr>
          <a:xfrm>
            <a:off x="6202751" y="1295214"/>
            <a:ext cx="5545200" cy="1858500"/>
            <a:chOff x="6081713" y="4784689"/>
            <a:chExt cx="5545200" cy="1858500"/>
          </a:xfrm>
        </p:grpSpPr>
        <p:sp>
          <p:nvSpPr>
            <p:cNvPr id="174" name="Google Shape;174;g2e20b3e3191_1_194"/>
            <p:cNvSpPr/>
            <p:nvPr/>
          </p:nvSpPr>
          <p:spPr>
            <a:xfrm>
              <a:off x="6081713" y="4784689"/>
              <a:ext cx="5545200" cy="1858500"/>
            </a:xfrm>
            <a:prstGeom prst="roundRect">
              <a:avLst>
                <a:gd fmla="val 5733" name="adj"/>
              </a:avLst>
            </a:prstGeom>
            <a:gradFill>
              <a:gsLst>
                <a:gs pos="0">
                  <a:schemeClr val="lt1"/>
                </a:gs>
                <a:gs pos="100000">
                  <a:srgbClr val="BFBFB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Inter"/>
                <a:ea typeface="Inter"/>
                <a:cs typeface="Inter"/>
                <a:sym typeface="Inter"/>
              </a:endParaRPr>
            </a:p>
          </p:txBody>
        </p:sp>
        <p:sp>
          <p:nvSpPr>
            <p:cNvPr id="175" name="Google Shape;175;g2e20b3e3191_1_194"/>
            <p:cNvSpPr txBox="1"/>
            <p:nvPr/>
          </p:nvSpPr>
          <p:spPr>
            <a:xfrm>
              <a:off x="6325153" y="5085925"/>
              <a:ext cx="5025000" cy="785100"/>
            </a:xfrm>
            <a:prstGeom prst="rect">
              <a:avLst/>
            </a:prstGeom>
            <a:noFill/>
            <a:ln>
              <a:noFill/>
            </a:ln>
          </p:spPr>
          <p:txBody>
            <a:bodyPr anchorCtr="0" anchor="t" bIns="45700" lIns="91425" spcFirstLastPara="1" rIns="91425" wrap="square" tIns="45700">
              <a:spAutoFit/>
            </a:bodyPr>
            <a:lstStyle/>
            <a:p>
              <a:pPr indent="0" lvl="0" marL="0" rtl="0" algn="l">
                <a:lnSpc>
                  <a:spcPct val="93750"/>
                </a:lnSpc>
                <a:spcBef>
                  <a:spcPts val="0"/>
                </a:spcBef>
                <a:spcAft>
                  <a:spcPts val="0"/>
                </a:spcAft>
                <a:buClr>
                  <a:schemeClr val="dk1"/>
                </a:buClr>
                <a:buSzPts val="1100"/>
                <a:buFont typeface="Arial"/>
                <a:buNone/>
              </a:pPr>
              <a:r>
                <a:rPr b="1" lang="en-US" sz="1600">
                  <a:solidFill>
                    <a:srgbClr val="262626"/>
                  </a:solidFill>
                  <a:latin typeface="Inter"/>
                  <a:ea typeface="Inter"/>
                  <a:cs typeface="Inter"/>
                  <a:sym typeface="Inter"/>
                </a:rPr>
                <a:t>Company Objective</a:t>
              </a:r>
              <a:endParaRPr sz="1500">
                <a:solidFill>
                  <a:srgbClr val="262626"/>
                </a:solidFill>
                <a:latin typeface="Inter"/>
                <a:ea typeface="Inter"/>
                <a:cs typeface="Inter"/>
                <a:sym typeface="Inter"/>
              </a:endParaRPr>
            </a:p>
            <a:p>
              <a:pPr indent="0" lvl="0" marL="0" rtl="0" algn="l">
                <a:lnSpc>
                  <a:spcPct val="93750"/>
                </a:lnSpc>
                <a:spcBef>
                  <a:spcPts val="0"/>
                </a:spcBef>
                <a:spcAft>
                  <a:spcPts val="0"/>
                </a:spcAft>
                <a:buClr>
                  <a:schemeClr val="dk1"/>
                </a:buClr>
                <a:buSzPts val="1100"/>
                <a:buFont typeface="Arial"/>
                <a:buNone/>
              </a:pPr>
              <a:r>
                <a:t/>
              </a:r>
              <a:endParaRPr b="1" sz="1600">
                <a:solidFill>
                  <a:srgbClr val="262626"/>
                </a:solidFill>
                <a:latin typeface="Inter"/>
                <a:ea typeface="Inter"/>
                <a:cs typeface="Inter"/>
                <a:sym typeface="Inter"/>
              </a:endParaRPr>
            </a:p>
            <a:p>
              <a:pPr indent="0" lvl="0" marL="0" marR="0" rtl="0" algn="l">
                <a:lnSpc>
                  <a:spcPct val="93750"/>
                </a:lnSpc>
                <a:spcBef>
                  <a:spcPts val="0"/>
                </a:spcBef>
                <a:spcAft>
                  <a:spcPts val="0"/>
                </a:spcAft>
                <a:buNone/>
              </a:pPr>
              <a:r>
                <a:t/>
              </a:r>
              <a:endParaRPr b="1" sz="1600">
                <a:solidFill>
                  <a:srgbClr val="262626"/>
                </a:solidFill>
                <a:latin typeface="Inter"/>
                <a:ea typeface="Inter"/>
                <a:cs typeface="Inter"/>
                <a:sym typeface="Inter"/>
              </a:endParaRPr>
            </a:p>
          </p:txBody>
        </p:sp>
      </p:grpSp>
      <p:pic>
        <p:nvPicPr>
          <p:cNvPr id="176" name="Google Shape;176;g2e20b3e3191_1_194"/>
          <p:cNvPicPr preferRelativeResize="0"/>
          <p:nvPr/>
        </p:nvPicPr>
        <p:blipFill rotWithShape="1">
          <a:blip r:embed="rId3">
            <a:alphaModFix/>
          </a:blip>
          <a:srcRect b="0" l="0" r="0" t="0"/>
          <a:stretch/>
        </p:blipFill>
        <p:spPr>
          <a:xfrm>
            <a:off x="11035110" y="1350148"/>
            <a:ext cx="606049" cy="606049"/>
          </a:xfrm>
          <a:prstGeom prst="rect">
            <a:avLst/>
          </a:prstGeom>
          <a:noFill/>
          <a:ln>
            <a:noFill/>
          </a:ln>
        </p:spPr>
      </p:pic>
      <p:sp>
        <p:nvSpPr>
          <p:cNvPr id="177" name="Google Shape;177;g2e20b3e3191_1_194"/>
          <p:cNvSpPr txBox="1"/>
          <p:nvPr/>
        </p:nvSpPr>
        <p:spPr>
          <a:xfrm>
            <a:off x="6202750" y="1908425"/>
            <a:ext cx="4981200" cy="774900"/>
          </a:xfrm>
          <a:prstGeom prst="rect">
            <a:avLst/>
          </a:prstGeom>
          <a:noFill/>
          <a:ln>
            <a:noFill/>
          </a:ln>
        </p:spPr>
        <p:txBody>
          <a:bodyPr anchorCtr="0" anchor="t" bIns="91425" lIns="91425" spcFirstLastPara="1" rIns="91425" wrap="square" tIns="91425">
            <a:spAutoFit/>
          </a:bodyPr>
          <a:lstStyle/>
          <a:p>
            <a:pPr indent="-323850" lvl="0" marL="457200" rtl="0" algn="l">
              <a:lnSpc>
                <a:spcPct val="161904"/>
              </a:lnSpc>
              <a:spcBef>
                <a:spcPts val="0"/>
              </a:spcBef>
              <a:spcAft>
                <a:spcPts val="0"/>
              </a:spcAft>
              <a:buClr>
                <a:srgbClr val="262626"/>
              </a:buClr>
              <a:buSzPts val="1500"/>
              <a:buFont typeface="Inter"/>
              <a:buChar char="●"/>
            </a:pPr>
            <a:r>
              <a:rPr b="1" lang="en-US" sz="1500">
                <a:solidFill>
                  <a:srgbClr val="262626"/>
                </a:solidFill>
                <a:latin typeface="Inter"/>
                <a:ea typeface="Inter"/>
                <a:cs typeface="Inter"/>
                <a:sym typeface="Inter"/>
              </a:rPr>
              <a:t>Increase</a:t>
            </a:r>
            <a:r>
              <a:rPr lang="en-US" sz="1500">
                <a:solidFill>
                  <a:srgbClr val="262626"/>
                </a:solidFill>
                <a:latin typeface="Inter"/>
                <a:ea typeface="Inter"/>
                <a:cs typeface="Inter"/>
                <a:sym typeface="Inter"/>
              </a:rPr>
              <a:t> number of U.S. paid membership</a:t>
            </a:r>
            <a:endParaRPr sz="1500">
              <a:solidFill>
                <a:srgbClr val="262626"/>
              </a:solidFill>
              <a:latin typeface="Inter"/>
              <a:ea typeface="Inter"/>
              <a:cs typeface="Inter"/>
              <a:sym typeface="Inter"/>
            </a:endParaRPr>
          </a:p>
          <a:p>
            <a:pPr indent="-323850" lvl="0" marL="457200" rtl="0" algn="l">
              <a:lnSpc>
                <a:spcPct val="93750"/>
              </a:lnSpc>
              <a:spcBef>
                <a:spcPts val="0"/>
              </a:spcBef>
              <a:spcAft>
                <a:spcPts val="0"/>
              </a:spcAft>
              <a:buClr>
                <a:srgbClr val="262626"/>
              </a:buClr>
              <a:buSzPts val="1500"/>
              <a:buFont typeface="Inter"/>
              <a:buChar char="●"/>
            </a:pPr>
            <a:r>
              <a:rPr b="1" lang="en-US" sz="1500">
                <a:solidFill>
                  <a:srgbClr val="262626"/>
                </a:solidFill>
                <a:latin typeface="Inter"/>
                <a:ea typeface="Inter"/>
                <a:cs typeface="Inter"/>
                <a:sym typeface="Inter"/>
              </a:rPr>
              <a:t>Optimize</a:t>
            </a:r>
            <a:r>
              <a:rPr lang="en-US" sz="1500">
                <a:solidFill>
                  <a:srgbClr val="262626"/>
                </a:solidFill>
                <a:latin typeface="Inter"/>
                <a:ea typeface="Inter"/>
                <a:cs typeface="Inter"/>
                <a:sym typeface="Inter"/>
              </a:rPr>
              <a:t> company investment strategy</a:t>
            </a:r>
            <a:endParaRPr/>
          </a:p>
        </p:txBody>
      </p:sp>
      <p:grpSp>
        <p:nvGrpSpPr>
          <p:cNvPr id="178" name="Google Shape;178;g2e20b3e3191_1_194"/>
          <p:cNvGrpSpPr/>
          <p:nvPr/>
        </p:nvGrpSpPr>
        <p:grpSpPr>
          <a:xfrm>
            <a:off x="-1" y="-24"/>
            <a:ext cx="550875" cy="396386"/>
            <a:chOff x="4383313" y="1578428"/>
            <a:chExt cx="1248300" cy="867935"/>
          </a:xfrm>
        </p:grpSpPr>
        <p:sp>
          <p:nvSpPr>
            <p:cNvPr id="179" name="Google Shape;179;g2e20b3e3191_1_194"/>
            <p:cNvSpPr/>
            <p:nvPr/>
          </p:nvSpPr>
          <p:spPr>
            <a:xfrm>
              <a:off x="4383313" y="157842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180" name="Google Shape;180;g2e20b3e3191_1_194"/>
            <p:cNvSpPr txBox="1"/>
            <p:nvPr/>
          </p:nvSpPr>
          <p:spPr>
            <a:xfrm>
              <a:off x="4562074" y="1772263"/>
              <a:ext cx="1069500" cy="67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latin typeface="Roboto"/>
                  <a:ea typeface="Roboto"/>
                  <a:cs typeface="Roboto"/>
                  <a:sym typeface="Roboto"/>
                </a:rPr>
                <a:t>01</a:t>
              </a:r>
              <a:endParaRPr b="1" sz="500"/>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rgbClr val="60080C"/>
            </a:gs>
          </a:gsLst>
          <a:lin ang="5400012" scaled="0"/>
        </a:gradFill>
      </p:bgPr>
    </p:bg>
    <p:spTree>
      <p:nvGrpSpPr>
        <p:cNvPr id="184" name="Shape 184"/>
        <p:cNvGrpSpPr/>
        <p:nvPr/>
      </p:nvGrpSpPr>
      <p:grpSpPr>
        <a:xfrm>
          <a:off x="0" y="0"/>
          <a:ext cx="0" cy="0"/>
          <a:chOff x="0" y="0"/>
          <a:chExt cx="0" cy="0"/>
        </a:xfrm>
      </p:grpSpPr>
      <p:sp>
        <p:nvSpPr>
          <p:cNvPr id="185" name="Google Shape;185;g2e20b3e3191_1_2234"/>
          <p:cNvSpPr/>
          <p:nvPr/>
        </p:nvSpPr>
        <p:spPr>
          <a:xfrm>
            <a:off x="700881" y="711200"/>
            <a:ext cx="10790100" cy="5435700"/>
          </a:xfrm>
          <a:prstGeom prst="roundRect">
            <a:avLst>
              <a:gd fmla="val 5856" name="adj"/>
            </a:avLst>
          </a:prstGeom>
          <a:gradFill>
            <a:gsLst>
              <a:gs pos="0">
                <a:srgbClr val="262626"/>
              </a:gs>
              <a:gs pos="100000">
                <a:schemeClr val="dk1"/>
              </a:gs>
            </a:gsLst>
            <a:lin ang="5400012" scaled="0"/>
          </a:gradFill>
          <a:ln>
            <a:noFill/>
          </a:ln>
          <a:effectLst>
            <a:outerShdw blurRad="355600" sx="82000" rotWithShape="0" algn="t" dir="5400000" dist="1346200" sy="82000">
              <a:srgbClr val="000000">
                <a:alpha val="4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Inter"/>
              <a:ea typeface="Inter"/>
              <a:cs typeface="Inter"/>
              <a:sym typeface="Inter"/>
            </a:endParaRPr>
          </a:p>
        </p:txBody>
      </p:sp>
      <p:sp>
        <p:nvSpPr>
          <p:cNvPr id="186" name="Google Shape;186;g2e20b3e3191_1_2234"/>
          <p:cNvSpPr txBox="1"/>
          <p:nvPr/>
        </p:nvSpPr>
        <p:spPr>
          <a:xfrm>
            <a:off x="511425" y="3870000"/>
            <a:ext cx="11169000" cy="1064100"/>
          </a:xfrm>
          <a:prstGeom prst="rect">
            <a:avLst/>
          </a:prstGeom>
          <a:noFill/>
          <a:ln>
            <a:noFill/>
          </a:ln>
        </p:spPr>
        <p:txBody>
          <a:bodyPr anchorCtr="0" anchor="t" bIns="45700" lIns="91425" spcFirstLastPara="1" rIns="91425" wrap="square" tIns="45700">
            <a:spAutoFit/>
          </a:bodyPr>
          <a:lstStyle/>
          <a:p>
            <a:pPr indent="0" lvl="0" marL="0" marR="0" rtl="0" algn="ctr">
              <a:lnSpc>
                <a:spcPct val="142857"/>
              </a:lnSpc>
              <a:spcBef>
                <a:spcPts val="0"/>
              </a:spcBef>
              <a:spcAft>
                <a:spcPts val="0"/>
              </a:spcAft>
              <a:buNone/>
            </a:pPr>
            <a:r>
              <a:rPr b="1" lang="en-US" sz="2600" u="sng">
                <a:solidFill>
                  <a:srgbClr val="BFBFBF"/>
                </a:solidFill>
                <a:latin typeface="Inter"/>
                <a:ea typeface="Inter"/>
                <a:cs typeface="Inter"/>
                <a:sym typeface="Inter"/>
              </a:rPr>
              <a:t>“Ending Free Trial </a:t>
            </a:r>
            <a:r>
              <a:rPr b="1" lang="en-US" sz="2600" u="sng">
                <a:solidFill>
                  <a:schemeClr val="accent4"/>
                </a:solidFill>
                <a:latin typeface="Inter"/>
                <a:ea typeface="Inter"/>
                <a:cs typeface="Inter"/>
                <a:sym typeface="Inter"/>
              </a:rPr>
              <a:t>Will Not Affect</a:t>
            </a:r>
            <a:r>
              <a:rPr b="1" lang="en-US" sz="2600" u="sng">
                <a:solidFill>
                  <a:srgbClr val="BFBFBF"/>
                </a:solidFill>
                <a:latin typeface="Inter"/>
                <a:ea typeface="Inter"/>
                <a:cs typeface="Inter"/>
                <a:sym typeface="Inter"/>
              </a:rPr>
              <a:t> </a:t>
            </a:r>
            <a:endParaRPr b="1" sz="2600" u="sng">
              <a:solidFill>
                <a:srgbClr val="BFBFBF"/>
              </a:solidFill>
              <a:latin typeface="Inter"/>
              <a:ea typeface="Inter"/>
              <a:cs typeface="Inter"/>
              <a:sym typeface="Inter"/>
            </a:endParaRPr>
          </a:p>
          <a:p>
            <a:pPr indent="0" lvl="0" marL="0" marR="0" rtl="0" algn="ctr">
              <a:lnSpc>
                <a:spcPct val="142857"/>
              </a:lnSpc>
              <a:spcBef>
                <a:spcPts val="0"/>
              </a:spcBef>
              <a:spcAft>
                <a:spcPts val="0"/>
              </a:spcAft>
              <a:buNone/>
            </a:pPr>
            <a:r>
              <a:rPr b="1" lang="en-US" sz="2600" u="sng">
                <a:solidFill>
                  <a:srgbClr val="BFBFBF"/>
                </a:solidFill>
                <a:latin typeface="Inter"/>
                <a:ea typeface="Inter"/>
                <a:cs typeface="Inter"/>
                <a:sym typeface="Inter"/>
              </a:rPr>
              <a:t>the Number of U.S. Paid Membership”</a:t>
            </a:r>
            <a:endParaRPr sz="2400">
              <a:solidFill>
                <a:srgbClr val="BFBFBF"/>
              </a:solidFill>
              <a:latin typeface="Inter"/>
              <a:ea typeface="Inter"/>
              <a:cs typeface="Inter"/>
              <a:sym typeface="Inter"/>
            </a:endParaRPr>
          </a:p>
        </p:txBody>
      </p:sp>
      <p:sp>
        <p:nvSpPr>
          <p:cNvPr id="187" name="Google Shape;187;g2e20b3e3191_1_2234"/>
          <p:cNvSpPr txBox="1"/>
          <p:nvPr>
            <p:ph type="title"/>
          </p:nvPr>
        </p:nvSpPr>
        <p:spPr>
          <a:xfrm>
            <a:off x="838200" y="2103226"/>
            <a:ext cx="10515600" cy="154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11500"/>
              <a:buFont typeface="Inter"/>
              <a:buNone/>
            </a:pPr>
            <a:r>
              <a:rPr lang="en-US" sz="8000"/>
              <a:t>Hypothesis</a:t>
            </a:r>
            <a:endParaRPr sz="8000"/>
          </a:p>
        </p:txBody>
      </p:sp>
      <p:grpSp>
        <p:nvGrpSpPr>
          <p:cNvPr id="188" name="Google Shape;188;g2e20b3e3191_1_2234"/>
          <p:cNvGrpSpPr/>
          <p:nvPr/>
        </p:nvGrpSpPr>
        <p:grpSpPr>
          <a:xfrm>
            <a:off x="-1" y="-24"/>
            <a:ext cx="550875" cy="396386"/>
            <a:chOff x="4383313" y="1578428"/>
            <a:chExt cx="1248300" cy="867935"/>
          </a:xfrm>
        </p:grpSpPr>
        <p:sp>
          <p:nvSpPr>
            <p:cNvPr id="189" name="Google Shape;189;g2e20b3e3191_1_2234"/>
            <p:cNvSpPr/>
            <p:nvPr/>
          </p:nvSpPr>
          <p:spPr>
            <a:xfrm>
              <a:off x="4383313" y="157842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190" name="Google Shape;190;g2e20b3e3191_1_2234"/>
            <p:cNvSpPr txBox="1"/>
            <p:nvPr/>
          </p:nvSpPr>
          <p:spPr>
            <a:xfrm>
              <a:off x="4562074" y="1772263"/>
              <a:ext cx="1069500" cy="67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latin typeface="Roboto"/>
                  <a:ea typeface="Roboto"/>
                  <a:cs typeface="Roboto"/>
                  <a:sym typeface="Roboto"/>
                </a:rPr>
                <a:t>02</a:t>
              </a:r>
              <a:endParaRPr b="1" sz="500"/>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e2230451e8_0_90"/>
          <p:cNvSpPr txBox="1"/>
          <p:nvPr>
            <p:ph type="title"/>
          </p:nvPr>
        </p:nvSpPr>
        <p:spPr>
          <a:xfrm>
            <a:off x="304800" y="304800"/>
            <a:ext cx="8277600" cy="66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CF2127"/>
                </a:solidFill>
              </a:rPr>
              <a:t>Regression Discontinuity</a:t>
            </a:r>
            <a:r>
              <a:rPr lang="en-US" sz="4000">
                <a:solidFill>
                  <a:schemeClr val="accent1"/>
                </a:solidFill>
              </a:rPr>
              <a:t> </a:t>
            </a:r>
            <a:r>
              <a:rPr lang="en-US" sz="4000">
                <a:solidFill>
                  <a:schemeClr val="lt1"/>
                </a:solidFill>
              </a:rPr>
              <a:t>D</a:t>
            </a:r>
            <a:r>
              <a:rPr lang="en-US">
                <a:solidFill>
                  <a:schemeClr val="lt1"/>
                </a:solidFill>
              </a:rPr>
              <a:t>esign</a:t>
            </a:r>
            <a:endParaRPr sz="4000">
              <a:solidFill>
                <a:schemeClr val="lt1"/>
              </a:solidFill>
            </a:endParaRPr>
          </a:p>
        </p:txBody>
      </p:sp>
      <p:grpSp>
        <p:nvGrpSpPr>
          <p:cNvPr id="196" name="Google Shape;196;g2e2230451e8_0_90"/>
          <p:cNvGrpSpPr/>
          <p:nvPr/>
        </p:nvGrpSpPr>
        <p:grpSpPr>
          <a:xfrm>
            <a:off x="304800" y="1082600"/>
            <a:ext cx="4671300" cy="878913"/>
            <a:chOff x="304800" y="1374438"/>
            <a:chExt cx="4671300" cy="878913"/>
          </a:xfrm>
        </p:grpSpPr>
        <p:sp>
          <p:nvSpPr>
            <p:cNvPr id="197" name="Google Shape;197;g2e2230451e8_0_90"/>
            <p:cNvSpPr txBox="1"/>
            <p:nvPr/>
          </p:nvSpPr>
          <p:spPr>
            <a:xfrm>
              <a:off x="304800" y="1374438"/>
              <a:ext cx="4671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F2127"/>
                  </a:solidFill>
                  <a:latin typeface="Inter"/>
                  <a:ea typeface="Inter"/>
                  <a:cs typeface="Inter"/>
                  <a:sym typeface="Inter"/>
                </a:rPr>
                <a:t>Running Variable: Days from Cutoff</a:t>
              </a:r>
              <a:endParaRPr>
                <a:solidFill>
                  <a:srgbClr val="CF2127"/>
                </a:solidFill>
                <a:latin typeface="Inter"/>
                <a:ea typeface="Inter"/>
                <a:cs typeface="Inter"/>
                <a:sym typeface="Inter"/>
              </a:endParaRPr>
            </a:p>
          </p:txBody>
        </p:sp>
        <p:sp>
          <p:nvSpPr>
            <p:cNvPr id="198" name="Google Shape;198;g2e2230451e8_0_90"/>
            <p:cNvSpPr txBox="1"/>
            <p:nvPr/>
          </p:nvSpPr>
          <p:spPr>
            <a:xfrm>
              <a:off x="414603" y="1884050"/>
              <a:ext cx="43023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Inter"/>
                  <a:ea typeface="Inter"/>
                  <a:cs typeface="Inter"/>
                  <a:sym typeface="Inter"/>
                </a:rPr>
                <a:t>Cutoff: Oct 2020</a:t>
              </a:r>
              <a:endParaRPr b="1" sz="1800">
                <a:solidFill>
                  <a:schemeClr val="lt1"/>
                </a:solidFill>
                <a:latin typeface="Inter"/>
                <a:ea typeface="Inter"/>
                <a:cs typeface="Inter"/>
                <a:sym typeface="Inter"/>
              </a:endParaRPr>
            </a:p>
          </p:txBody>
        </p:sp>
      </p:grpSp>
      <p:grpSp>
        <p:nvGrpSpPr>
          <p:cNvPr id="199" name="Google Shape;199;g2e2230451e8_0_90"/>
          <p:cNvGrpSpPr/>
          <p:nvPr/>
        </p:nvGrpSpPr>
        <p:grpSpPr>
          <a:xfrm>
            <a:off x="304800" y="2076325"/>
            <a:ext cx="4521900" cy="1156138"/>
            <a:chOff x="304800" y="1374425"/>
            <a:chExt cx="4521900" cy="1156138"/>
          </a:xfrm>
        </p:grpSpPr>
        <p:sp>
          <p:nvSpPr>
            <p:cNvPr id="200" name="Google Shape;200;g2e2230451e8_0_90"/>
            <p:cNvSpPr txBox="1"/>
            <p:nvPr/>
          </p:nvSpPr>
          <p:spPr>
            <a:xfrm>
              <a:off x="304800" y="1374425"/>
              <a:ext cx="452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F2127"/>
                  </a:solidFill>
                  <a:latin typeface="Inter"/>
                  <a:ea typeface="Inter"/>
                  <a:cs typeface="Inter"/>
                  <a:sym typeface="Inter"/>
                </a:rPr>
                <a:t>Outcome Variable (millions)</a:t>
              </a:r>
              <a:endParaRPr>
                <a:solidFill>
                  <a:srgbClr val="CF2127"/>
                </a:solidFill>
                <a:latin typeface="Inter"/>
                <a:ea typeface="Inter"/>
                <a:cs typeface="Inter"/>
                <a:sym typeface="Inter"/>
              </a:endParaRPr>
            </a:p>
          </p:txBody>
        </p:sp>
        <p:sp>
          <p:nvSpPr>
            <p:cNvPr id="201" name="Google Shape;201;g2e2230451e8_0_90"/>
            <p:cNvSpPr txBox="1"/>
            <p:nvPr/>
          </p:nvSpPr>
          <p:spPr>
            <a:xfrm>
              <a:off x="414600" y="1884063"/>
              <a:ext cx="44121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Inter"/>
                  <a:ea typeface="Inter"/>
                  <a:cs typeface="Inter"/>
                  <a:sym typeface="Inter"/>
                </a:rPr>
                <a:t>Quarterly </a:t>
              </a:r>
              <a:r>
                <a:rPr b="1" lang="en-US" sz="1800">
                  <a:solidFill>
                    <a:schemeClr val="lt1"/>
                  </a:solidFill>
                  <a:latin typeface="Inter"/>
                  <a:ea typeface="Inter"/>
                  <a:cs typeface="Inter"/>
                  <a:sym typeface="Inter"/>
                </a:rPr>
                <a:t>Number of U.S. Paid Memberships</a:t>
              </a:r>
              <a:endParaRPr b="1" sz="1800">
                <a:solidFill>
                  <a:schemeClr val="lt1"/>
                </a:solidFill>
                <a:latin typeface="Inter"/>
                <a:ea typeface="Inter"/>
                <a:cs typeface="Inter"/>
                <a:sym typeface="Inter"/>
              </a:endParaRPr>
            </a:p>
          </p:txBody>
        </p:sp>
      </p:grpSp>
      <p:grpSp>
        <p:nvGrpSpPr>
          <p:cNvPr id="202" name="Google Shape;202;g2e2230451e8_0_90"/>
          <p:cNvGrpSpPr/>
          <p:nvPr/>
        </p:nvGrpSpPr>
        <p:grpSpPr>
          <a:xfrm>
            <a:off x="5072475" y="1235000"/>
            <a:ext cx="6879227" cy="3770687"/>
            <a:chOff x="5072475" y="1374425"/>
            <a:chExt cx="6879227" cy="3770687"/>
          </a:xfrm>
        </p:grpSpPr>
        <p:grpSp>
          <p:nvGrpSpPr>
            <p:cNvPr id="203" name="Google Shape;203;g2e2230451e8_0_90"/>
            <p:cNvGrpSpPr/>
            <p:nvPr/>
          </p:nvGrpSpPr>
          <p:grpSpPr>
            <a:xfrm>
              <a:off x="5072475" y="1374425"/>
              <a:ext cx="6879227" cy="3770687"/>
              <a:chOff x="5169100" y="1466150"/>
              <a:chExt cx="6879227" cy="3770687"/>
            </a:xfrm>
          </p:grpSpPr>
          <p:pic>
            <p:nvPicPr>
              <p:cNvPr id="204" name="Google Shape;204;g2e2230451e8_0_90"/>
              <p:cNvPicPr preferRelativeResize="0"/>
              <p:nvPr/>
            </p:nvPicPr>
            <p:blipFill>
              <a:blip r:embed="rId3">
                <a:alphaModFix/>
              </a:blip>
              <a:stretch>
                <a:fillRect/>
              </a:stretch>
            </p:blipFill>
            <p:spPr>
              <a:xfrm>
                <a:off x="5169100" y="1466150"/>
                <a:ext cx="6879227" cy="3770687"/>
              </a:xfrm>
              <a:prstGeom prst="rect">
                <a:avLst/>
              </a:prstGeom>
              <a:noFill/>
              <a:ln>
                <a:noFill/>
              </a:ln>
            </p:spPr>
          </p:pic>
          <p:sp>
            <p:nvSpPr>
              <p:cNvPr id="205" name="Google Shape;205;g2e2230451e8_0_90"/>
              <p:cNvSpPr/>
              <p:nvPr/>
            </p:nvSpPr>
            <p:spPr>
              <a:xfrm>
                <a:off x="9664775" y="4044675"/>
                <a:ext cx="2220900" cy="492600"/>
              </a:xfrm>
              <a:prstGeom prst="roundRect">
                <a:avLst>
                  <a:gd fmla="val 16667" name="adj"/>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Inter"/>
                    <a:ea typeface="Inter"/>
                    <a:cs typeface="Inter"/>
                    <a:sym typeface="Inter"/>
                  </a:rPr>
                  <a:t>Cancel </a:t>
                </a:r>
                <a:r>
                  <a:rPr b="1" lang="en-US">
                    <a:solidFill>
                      <a:schemeClr val="lt1"/>
                    </a:solidFill>
                    <a:latin typeface="Inter"/>
                    <a:ea typeface="Inter"/>
                    <a:cs typeface="Inter"/>
                    <a:sym typeface="Inter"/>
                  </a:rPr>
                  <a:t>One-month Free Trial</a:t>
                </a:r>
                <a:endParaRPr b="1">
                  <a:solidFill>
                    <a:schemeClr val="lt1"/>
                  </a:solidFill>
                  <a:latin typeface="Inter"/>
                  <a:ea typeface="Inter"/>
                  <a:cs typeface="Inter"/>
                  <a:sym typeface="Inter"/>
                </a:endParaRPr>
              </a:p>
            </p:txBody>
          </p:sp>
          <p:sp>
            <p:nvSpPr>
              <p:cNvPr id="206" name="Google Shape;206;g2e2230451e8_0_90"/>
              <p:cNvSpPr txBox="1"/>
              <p:nvPr/>
            </p:nvSpPr>
            <p:spPr>
              <a:xfrm>
                <a:off x="9262725" y="4891800"/>
                <a:ext cx="10491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Inter"/>
                    <a:ea typeface="Inter"/>
                    <a:cs typeface="Inter"/>
                    <a:sym typeface="Inter"/>
                  </a:rPr>
                  <a:t>2020/10</a:t>
                </a:r>
                <a:endParaRPr b="1">
                  <a:latin typeface="Inter"/>
                  <a:ea typeface="Inter"/>
                  <a:cs typeface="Inter"/>
                  <a:sym typeface="Inter"/>
                </a:endParaRPr>
              </a:p>
            </p:txBody>
          </p:sp>
        </p:grpSp>
        <p:grpSp>
          <p:nvGrpSpPr>
            <p:cNvPr id="207" name="Google Shape;207;g2e2230451e8_0_90"/>
            <p:cNvGrpSpPr/>
            <p:nvPr/>
          </p:nvGrpSpPr>
          <p:grpSpPr>
            <a:xfrm>
              <a:off x="7403300" y="3853500"/>
              <a:ext cx="4320675" cy="524450"/>
              <a:chOff x="7523375" y="3920425"/>
              <a:chExt cx="4320675" cy="524450"/>
            </a:xfrm>
          </p:grpSpPr>
          <p:cxnSp>
            <p:nvCxnSpPr>
              <p:cNvPr id="208" name="Google Shape;208;g2e2230451e8_0_90"/>
              <p:cNvCxnSpPr/>
              <p:nvPr/>
            </p:nvCxnSpPr>
            <p:spPr>
              <a:xfrm rot="10800000">
                <a:off x="7537250" y="3934225"/>
                <a:ext cx="2153400" cy="0"/>
              </a:xfrm>
              <a:prstGeom prst="straightConnector1">
                <a:avLst/>
              </a:prstGeom>
              <a:noFill/>
              <a:ln cap="flat" cmpd="sng" w="28575">
                <a:solidFill>
                  <a:schemeClr val="accent2"/>
                </a:solidFill>
                <a:prstDash val="solid"/>
                <a:round/>
                <a:headEnd len="med" w="med" type="none"/>
                <a:tailEnd len="med" w="med" type="triangle"/>
              </a:ln>
            </p:spPr>
          </p:cxnSp>
          <p:sp>
            <p:nvSpPr>
              <p:cNvPr id="209" name="Google Shape;209;g2e2230451e8_0_90"/>
              <p:cNvSpPr/>
              <p:nvPr/>
            </p:nvSpPr>
            <p:spPr>
              <a:xfrm>
                <a:off x="7523375" y="4044675"/>
                <a:ext cx="2141400" cy="400200"/>
              </a:xfrm>
              <a:prstGeom prst="roundRect">
                <a:avLst>
                  <a:gd fmla="val 16667"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Inter"/>
                    <a:ea typeface="Inter"/>
                    <a:cs typeface="Inter"/>
                    <a:sym typeface="Inter"/>
                  </a:rPr>
                  <a:t>One-month Free Trial</a:t>
                </a:r>
                <a:endParaRPr b="1">
                  <a:solidFill>
                    <a:schemeClr val="lt1"/>
                  </a:solidFill>
                  <a:latin typeface="Inter"/>
                  <a:ea typeface="Inter"/>
                  <a:cs typeface="Inter"/>
                  <a:sym typeface="Inter"/>
                </a:endParaRPr>
              </a:p>
            </p:txBody>
          </p:sp>
          <p:cxnSp>
            <p:nvCxnSpPr>
              <p:cNvPr id="210" name="Google Shape;210;g2e2230451e8_0_90"/>
              <p:cNvCxnSpPr/>
              <p:nvPr/>
            </p:nvCxnSpPr>
            <p:spPr>
              <a:xfrm flipH="1" rot="10800000">
                <a:off x="9690650" y="3920425"/>
                <a:ext cx="2153400" cy="14100"/>
              </a:xfrm>
              <a:prstGeom prst="straightConnector1">
                <a:avLst/>
              </a:prstGeom>
              <a:noFill/>
              <a:ln cap="flat" cmpd="sng" w="28575">
                <a:solidFill>
                  <a:srgbClr val="FF0000"/>
                </a:solidFill>
                <a:prstDash val="solid"/>
                <a:round/>
                <a:headEnd len="med" w="med" type="none"/>
                <a:tailEnd len="med" w="med" type="triangle"/>
              </a:ln>
            </p:spPr>
          </p:cxnSp>
        </p:grpSp>
      </p:grpSp>
      <p:grpSp>
        <p:nvGrpSpPr>
          <p:cNvPr id="211" name="Google Shape;211;g2e2230451e8_0_90"/>
          <p:cNvGrpSpPr/>
          <p:nvPr/>
        </p:nvGrpSpPr>
        <p:grpSpPr>
          <a:xfrm>
            <a:off x="304800" y="3334450"/>
            <a:ext cx="4521900" cy="878925"/>
            <a:chOff x="304800" y="1374425"/>
            <a:chExt cx="4521900" cy="878925"/>
          </a:xfrm>
        </p:grpSpPr>
        <p:sp>
          <p:nvSpPr>
            <p:cNvPr id="212" name="Google Shape;212;g2e2230451e8_0_90"/>
            <p:cNvSpPr txBox="1"/>
            <p:nvPr/>
          </p:nvSpPr>
          <p:spPr>
            <a:xfrm>
              <a:off x="304800" y="1374425"/>
              <a:ext cx="452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F2127"/>
                  </a:solidFill>
                  <a:latin typeface="Inter"/>
                  <a:ea typeface="Inter"/>
                  <a:cs typeface="Inter"/>
                  <a:sym typeface="Inter"/>
                </a:rPr>
                <a:t>Regression Equation</a:t>
              </a:r>
              <a:endParaRPr>
                <a:solidFill>
                  <a:srgbClr val="CF2127"/>
                </a:solidFill>
                <a:latin typeface="Inter"/>
                <a:ea typeface="Inter"/>
                <a:cs typeface="Inter"/>
                <a:sym typeface="Inter"/>
              </a:endParaRPr>
            </a:p>
          </p:txBody>
        </p:sp>
        <p:sp>
          <p:nvSpPr>
            <p:cNvPr id="213" name="Google Shape;213;g2e2230451e8_0_90"/>
            <p:cNvSpPr txBox="1"/>
            <p:nvPr/>
          </p:nvSpPr>
          <p:spPr>
            <a:xfrm>
              <a:off x="414603" y="1884050"/>
              <a:ext cx="43023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1800">
                  <a:solidFill>
                    <a:schemeClr val="lt1"/>
                  </a:solidFill>
                  <a:latin typeface="Inter"/>
                  <a:ea typeface="Inter"/>
                  <a:cs typeface="Inter"/>
                  <a:sym typeface="Inter"/>
                </a:rPr>
                <a:t>Y = α +τD + β</a:t>
              </a:r>
              <a:r>
                <a:rPr b="1" lang="en-US" sz="1100">
                  <a:solidFill>
                    <a:schemeClr val="lt1"/>
                  </a:solidFill>
                  <a:latin typeface="Inter"/>
                  <a:ea typeface="Inter"/>
                  <a:cs typeface="Inter"/>
                  <a:sym typeface="Inter"/>
                </a:rPr>
                <a:t>1</a:t>
              </a:r>
              <a:r>
                <a:rPr b="1" lang="en-US" sz="1800">
                  <a:solidFill>
                    <a:schemeClr val="lt1"/>
                  </a:solidFill>
                  <a:latin typeface="Inter"/>
                  <a:ea typeface="Inter"/>
                  <a:cs typeface="Inter"/>
                  <a:sym typeface="Inter"/>
                </a:rPr>
                <a:t>(X - c) + β</a:t>
              </a:r>
              <a:r>
                <a:rPr b="1" lang="en-US" sz="1100">
                  <a:solidFill>
                    <a:schemeClr val="lt1"/>
                  </a:solidFill>
                  <a:latin typeface="Inter"/>
                  <a:ea typeface="Inter"/>
                  <a:cs typeface="Inter"/>
                  <a:sym typeface="Inter"/>
                </a:rPr>
                <a:t>2</a:t>
              </a:r>
              <a:r>
                <a:rPr b="1" lang="en-US" sz="1800">
                  <a:solidFill>
                    <a:schemeClr val="lt1"/>
                  </a:solidFill>
                  <a:latin typeface="Inter"/>
                  <a:ea typeface="Inter"/>
                  <a:cs typeface="Inter"/>
                  <a:sym typeface="Inter"/>
                </a:rPr>
                <a:t>D(X-c) + ϵ</a:t>
              </a:r>
              <a:endParaRPr b="1" sz="1800">
                <a:solidFill>
                  <a:schemeClr val="lt1"/>
                </a:solidFill>
                <a:latin typeface="Inter"/>
                <a:ea typeface="Inter"/>
                <a:cs typeface="Inter"/>
                <a:sym typeface="Inter"/>
              </a:endParaRPr>
            </a:p>
          </p:txBody>
        </p:sp>
      </p:grpSp>
      <p:grpSp>
        <p:nvGrpSpPr>
          <p:cNvPr id="214" name="Google Shape;214;g2e2230451e8_0_90"/>
          <p:cNvGrpSpPr/>
          <p:nvPr/>
        </p:nvGrpSpPr>
        <p:grpSpPr>
          <a:xfrm>
            <a:off x="304800" y="4315350"/>
            <a:ext cx="4521900" cy="909825"/>
            <a:chOff x="304800" y="1374425"/>
            <a:chExt cx="4521900" cy="909825"/>
          </a:xfrm>
        </p:grpSpPr>
        <p:sp>
          <p:nvSpPr>
            <p:cNvPr id="215" name="Google Shape;215;g2e2230451e8_0_90"/>
            <p:cNvSpPr txBox="1"/>
            <p:nvPr/>
          </p:nvSpPr>
          <p:spPr>
            <a:xfrm>
              <a:off x="304800" y="1374425"/>
              <a:ext cx="452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F2127"/>
                  </a:solidFill>
                  <a:latin typeface="Inter"/>
                  <a:ea typeface="Inter"/>
                  <a:cs typeface="Inter"/>
                  <a:sym typeface="Inter"/>
                </a:rPr>
                <a:t>Treatment Effect</a:t>
              </a:r>
              <a:endParaRPr>
                <a:solidFill>
                  <a:srgbClr val="CF2127"/>
                </a:solidFill>
                <a:latin typeface="Inter"/>
                <a:ea typeface="Inter"/>
                <a:cs typeface="Inter"/>
                <a:sym typeface="Inter"/>
              </a:endParaRPr>
            </a:p>
          </p:txBody>
        </p:sp>
        <p:sp>
          <p:nvSpPr>
            <p:cNvPr id="216" name="Google Shape;216;g2e2230451e8_0_90"/>
            <p:cNvSpPr txBox="1"/>
            <p:nvPr/>
          </p:nvSpPr>
          <p:spPr>
            <a:xfrm>
              <a:off x="414603" y="1884050"/>
              <a:ext cx="43023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000">
                  <a:solidFill>
                    <a:schemeClr val="lt1"/>
                  </a:solidFill>
                  <a:latin typeface="Inter"/>
                  <a:ea typeface="Inter"/>
                  <a:cs typeface="Inter"/>
                  <a:sym typeface="Inter"/>
                </a:rPr>
                <a:t>τ = </a:t>
              </a:r>
              <a:r>
                <a:rPr b="1" lang="en-US" sz="1800">
                  <a:solidFill>
                    <a:schemeClr val="lt1"/>
                  </a:solidFill>
                  <a:latin typeface="Inter"/>
                  <a:ea typeface="Inter"/>
                  <a:cs typeface="Inter"/>
                  <a:sym typeface="Inter"/>
                </a:rPr>
                <a:t>-2.8529</a:t>
              </a:r>
              <a:endParaRPr b="1" sz="1800">
                <a:solidFill>
                  <a:schemeClr val="lt1"/>
                </a:solidFill>
                <a:latin typeface="Inter"/>
                <a:ea typeface="Inter"/>
                <a:cs typeface="Inter"/>
                <a:sym typeface="Inter"/>
              </a:endParaRPr>
            </a:p>
          </p:txBody>
        </p:sp>
      </p:grpSp>
      <p:sp>
        <p:nvSpPr>
          <p:cNvPr id="217" name="Google Shape;217;g2e2230451e8_0_90"/>
          <p:cNvSpPr txBox="1"/>
          <p:nvPr/>
        </p:nvSpPr>
        <p:spPr>
          <a:xfrm>
            <a:off x="7606500" y="5005675"/>
            <a:ext cx="4345200" cy="32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chemeClr val="lt1"/>
                </a:solidFill>
                <a:latin typeface="Inter"/>
                <a:ea typeface="Inter"/>
                <a:cs typeface="Inter"/>
                <a:sym typeface="Inter"/>
              </a:rPr>
              <a:t>Data Sources: Netflix Quarterly Reports, Statista</a:t>
            </a:r>
            <a:endParaRPr>
              <a:solidFill>
                <a:schemeClr val="lt1"/>
              </a:solidFill>
              <a:latin typeface="Inter"/>
              <a:ea typeface="Inter"/>
              <a:cs typeface="Inter"/>
              <a:sym typeface="Inter"/>
            </a:endParaRPr>
          </a:p>
        </p:txBody>
      </p:sp>
      <p:pic>
        <p:nvPicPr>
          <p:cNvPr id="218" name="Google Shape;218;g2e2230451e8_0_90"/>
          <p:cNvPicPr preferRelativeResize="0"/>
          <p:nvPr/>
        </p:nvPicPr>
        <p:blipFill>
          <a:blip r:embed="rId4">
            <a:alphaModFix/>
          </a:blip>
          <a:stretch>
            <a:fillRect/>
          </a:stretch>
        </p:blipFill>
        <p:spPr>
          <a:xfrm>
            <a:off x="5072475" y="5377575"/>
            <a:ext cx="6879225" cy="1375850"/>
          </a:xfrm>
          <a:prstGeom prst="rect">
            <a:avLst/>
          </a:prstGeom>
          <a:noFill/>
          <a:ln>
            <a:noFill/>
          </a:ln>
        </p:spPr>
      </p:pic>
      <p:grpSp>
        <p:nvGrpSpPr>
          <p:cNvPr id="219" name="Google Shape;219;g2e2230451e8_0_90"/>
          <p:cNvGrpSpPr/>
          <p:nvPr/>
        </p:nvGrpSpPr>
        <p:grpSpPr>
          <a:xfrm>
            <a:off x="304800" y="5327150"/>
            <a:ext cx="4521900" cy="1433025"/>
            <a:chOff x="304800" y="1374425"/>
            <a:chExt cx="4521900" cy="1433025"/>
          </a:xfrm>
        </p:grpSpPr>
        <p:sp>
          <p:nvSpPr>
            <p:cNvPr id="220" name="Google Shape;220;g2e2230451e8_0_90"/>
            <p:cNvSpPr txBox="1"/>
            <p:nvPr/>
          </p:nvSpPr>
          <p:spPr>
            <a:xfrm>
              <a:off x="304800" y="1374425"/>
              <a:ext cx="452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F2127"/>
                  </a:solidFill>
                  <a:latin typeface="Inter"/>
                  <a:ea typeface="Inter"/>
                  <a:cs typeface="Inter"/>
                  <a:sym typeface="Inter"/>
                </a:rPr>
                <a:t>Reject Null Hypothesis</a:t>
              </a:r>
              <a:endParaRPr>
                <a:solidFill>
                  <a:srgbClr val="CF2127"/>
                </a:solidFill>
                <a:latin typeface="Inter"/>
                <a:ea typeface="Inter"/>
                <a:cs typeface="Inter"/>
                <a:sym typeface="Inter"/>
              </a:endParaRPr>
            </a:p>
          </p:txBody>
        </p:sp>
        <p:sp>
          <p:nvSpPr>
            <p:cNvPr id="221" name="Google Shape;221;g2e2230451e8_0_90"/>
            <p:cNvSpPr txBox="1"/>
            <p:nvPr/>
          </p:nvSpPr>
          <p:spPr>
            <a:xfrm>
              <a:off x="414600" y="1884050"/>
              <a:ext cx="4302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Inter"/>
                  <a:ea typeface="Inter"/>
                  <a:cs typeface="Inter"/>
                  <a:sym typeface="Inter"/>
                </a:rPr>
                <a:t>The treatment immediately decreases U.S. paid memberships by 2.853 million per quarter.</a:t>
              </a:r>
              <a:endParaRPr b="1" sz="1800">
                <a:solidFill>
                  <a:schemeClr val="lt1"/>
                </a:solidFill>
                <a:latin typeface="Inter"/>
                <a:ea typeface="Inter"/>
                <a:cs typeface="Inter"/>
                <a:sym typeface="Inter"/>
              </a:endParaRPr>
            </a:p>
          </p:txBody>
        </p:sp>
      </p:grpSp>
      <p:sp>
        <p:nvSpPr>
          <p:cNvPr id="222" name="Google Shape;222;g2e2230451e8_0_90"/>
          <p:cNvSpPr/>
          <p:nvPr/>
        </p:nvSpPr>
        <p:spPr>
          <a:xfrm>
            <a:off x="9523650" y="6262450"/>
            <a:ext cx="510900" cy="165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g2e2230451e8_0_90"/>
          <p:cNvSpPr/>
          <p:nvPr/>
        </p:nvSpPr>
        <p:spPr>
          <a:xfrm>
            <a:off x="9582200" y="1996396"/>
            <a:ext cx="103332" cy="219040"/>
          </a:xfrm>
          <a:custGeom>
            <a:rect b="b" l="l" r="r" t="t"/>
            <a:pathLst>
              <a:path extrusionOk="0" h="15148" w="11171">
                <a:moveTo>
                  <a:pt x="0" y="3332"/>
                </a:moveTo>
                <a:cubicBezTo>
                  <a:pt x="929" y="2793"/>
                  <a:pt x="4373" y="-292"/>
                  <a:pt x="5571" y="97"/>
                </a:cubicBezTo>
                <a:cubicBezTo>
                  <a:pt x="6769" y="486"/>
                  <a:pt x="6261" y="4500"/>
                  <a:pt x="7189" y="5668"/>
                </a:cubicBezTo>
                <a:cubicBezTo>
                  <a:pt x="8118" y="6836"/>
                  <a:pt x="11022" y="6477"/>
                  <a:pt x="11142" y="7106"/>
                </a:cubicBezTo>
                <a:cubicBezTo>
                  <a:pt x="11262" y="7735"/>
                  <a:pt x="8296" y="8124"/>
                  <a:pt x="7907" y="9442"/>
                </a:cubicBezTo>
                <a:cubicBezTo>
                  <a:pt x="7518" y="10760"/>
                  <a:pt x="9765" y="14474"/>
                  <a:pt x="8806" y="15013"/>
                </a:cubicBezTo>
                <a:cubicBezTo>
                  <a:pt x="7848" y="15552"/>
                  <a:pt x="3264" y="13066"/>
                  <a:pt x="2156" y="12677"/>
                </a:cubicBezTo>
              </a:path>
            </a:pathLst>
          </a:custGeom>
          <a:noFill/>
          <a:ln cap="flat" cmpd="sng" w="28575">
            <a:solidFill>
              <a:schemeClr val="accent4"/>
            </a:solidFill>
            <a:prstDash val="solid"/>
            <a:round/>
            <a:headEnd len="med" w="med" type="none"/>
            <a:tailEnd len="med" w="med" type="none"/>
          </a:ln>
        </p:spPr>
      </p:sp>
      <p:sp>
        <p:nvSpPr>
          <p:cNvPr id="224" name="Google Shape;224;g2e2230451e8_0_90"/>
          <p:cNvSpPr/>
          <p:nvPr/>
        </p:nvSpPr>
        <p:spPr>
          <a:xfrm>
            <a:off x="9761450" y="2018028"/>
            <a:ext cx="164100" cy="95900"/>
          </a:xfrm>
          <a:custGeom>
            <a:rect b="b" l="l" r="r" t="t"/>
            <a:pathLst>
              <a:path extrusionOk="0" h="3836" w="6564">
                <a:moveTo>
                  <a:pt x="0" y="625"/>
                </a:moveTo>
                <a:cubicBezTo>
                  <a:pt x="1055" y="536"/>
                  <a:pt x="5867" y="125"/>
                  <a:pt x="6332" y="89"/>
                </a:cubicBezTo>
                <a:cubicBezTo>
                  <a:pt x="6797" y="53"/>
                  <a:pt x="3274" y="-197"/>
                  <a:pt x="2791" y="411"/>
                </a:cubicBezTo>
                <a:cubicBezTo>
                  <a:pt x="2308" y="1019"/>
                  <a:pt x="3042" y="3345"/>
                  <a:pt x="3435" y="3738"/>
                </a:cubicBezTo>
                <a:cubicBezTo>
                  <a:pt x="3829" y="4132"/>
                  <a:pt x="4866" y="2933"/>
                  <a:pt x="5152" y="2772"/>
                </a:cubicBezTo>
              </a:path>
            </a:pathLst>
          </a:custGeom>
          <a:noFill/>
          <a:ln cap="flat" cmpd="sng" w="28575">
            <a:solidFill>
              <a:schemeClr val="accent4"/>
            </a:solidFill>
            <a:prstDash val="solid"/>
            <a:round/>
            <a:headEnd len="med" w="med" type="none"/>
            <a:tailEnd len="med" w="med" type="none"/>
          </a:ln>
        </p:spPr>
      </p:sp>
      <p:grpSp>
        <p:nvGrpSpPr>
          <p:cNvPr id="225" name="Google Shape;225;g2e2230451e8_0_90"/>
          <p:cNvGrpSpPr/>
          <p:nvPr/>
        </p:nvGrpSpPr>
        <p:grpSpPr>
          <a:xfrm>
            <a:off x="-1" y="-24"/>
            <a:ext cx="550875" cy="396386"/>
            <a:chOff x="4383313" y="1578428"/>
            <a:chExt cx="1248300" cy="867935"/>
          </a:xfrm>
        </p:grpSpPr>
        <p:sp>
          <p:nvSpPr>
            <p:cNvPr id="226" name="Google Shape;226;g2e2230451e8_0_90"/>
            <p:cNvSpPr/>
            <p:nvPr/>
          </p:nvSpPr>
          <p:spPr>
            <a:xfrm>
              <a:off x="4383313" y="157842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227" name="Google Shape;227;g2e2230451e8_0_90"/>
            <p:cNvSpPr txBox="1"/>
            <p:nvPr/>
          </p:nvSpPr>
          <p:spPr>
            <a:xfrm>
              <a:off x="4562074" y="1772263"/>
              <a:ext cx="1069500" cy="67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latin typeface="Roboto"/>
                  <a:ea typeface="Roboto"/>
                  <a:cs typeface="Roboto"/>
                  <a:sym typeface="Roboto"/>
                </a:rPr>
                <a:t>02</a:t>
              </a:r>
              <a:endParaRPr b="1" sz="5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e2230451e8_0_170"/>
          <p:cNvSpPr txBox="1"/>
          <p:nvPr>
            <p:ph type="title"/>
          </p:nvPr>
        </p:nvSpPr>
        <p:spPr>
          <a:xfrm>
            <a:off x="304800" y="304800"/>
            <a:ext cx="11519400" cy="66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CF2127"/>
                </a:solidFill>
              </a:rPr>
              <a:t>RD Validity</a:t>
            </a:r>
            <a:r>
              <a:rPr b="1" lang="en-US" sz="4000">
                <a:solidFill>
                  <a:schemeClr val="accent1"/>
                </a:solidFill>
                <a:latin typeface="Inter"/>
                <a:ea typeface="Inter"/>
                <a:cs typeface="Inter"/>
                <a:sym typeface="Inter"/>
              </a:rPr>
              <a:t> </a:t>
            </a:r>
            <a:r>
              <a:rPr lang="en-US">
                <a:solidFill>
                  <a:schemeClr val="lt1"/>
                </a:solidFill>
              </a:rPr>
              <a:t>- Continuous Running Variable</a:t>
            </a:r>
            <a:endParaRPr b="1" sz="4000">
              <a:solidFill>
                <a:schemeClr val="lt1"/>
              </a:solidFill>
              <a:latin typeface="Inter"/>
              <a:ea typeface="Inter"/>
              <a:cs typeface="Inter"/>
              <a:sym typeface="Inter"/>
            </a:endParaRPr>
          </a:p>
        </p:txBody>
      </p:sp>
      <p:pic>
        <p:nvPicPr>
          <p:cNvPr id="233" name="Google Shape;233;g2e2230451e8_0_170"/>
          <p:cNvPicPr preferRelativeResize="0"/>
          <p:nvPr/>
        </p:nvPicPr>
        <p:blipFill>
          <a:blip r:embed="rId3">
            <a:alphaModFix/>
          </a:blip>
          <a:stretch>
            <a:fillRect/>
          </a:stretch>
        </p:blipFill>
        <p:spPr>
          <a:xfrm>
            <a:off x="5088875" y="1428688"/>
            <a:ext cx="6879227" cy="3770676"/>
          </a:xfrm>
          <a:prstGeom prst="rect">
            <a:avLst/>
          </a:prstGeom>
          <a:noFill/>
          <a:ln>
            <a:noFill/>
          </a:ln>
        </p:spPr>
      </p:pic>
      <p:grpSp>
        <p:nvGrpSpPr>
          <p:cNvPr id="234" name="Google Shape;234;g2e2230451e8_0_170"/>
          <p:cNvGrpSpPr/>
          <p:nvPr/>
        </p:nvGrpSpPr>
        <p:grpSpPr>
          <a:xfrm>
            <a:off x="304800" y="1428688"/>
            <a:ext cx="4521900" cy="1433025"/>
            <a:chOff x="304800" y="1374425"/>
            <a:chExt cx="4521900" cy="1433025"/>
          </a:xfrm>
        </p:grpSpPr>
        <p:sp>
          <p:nvSpPr>
            <p:cNvPr id="235" name="Google Shape;235;g2e2230451e8_0_170"/>
            <p:cNvSpPr txBox="1"/>
            <p:nvPr/>
          </p:nvSpPr>
          <p:spPr>
            <a:xfrm>
              <a:off x="304800" y="1374425"/>
              <a:ext cx="452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F2127"/>
                  </a:solidFill>
                  <a:latin typeface="Inter"/>
                  <a:ea typeface="Inter"/>
                  <a:cs typeface="Inter"/>
                  <a:sym typeface="Inter"/>
                </a:rPr>
                <a:t>Uniform Distribution </a:t>
              </a:r>
              <a:endParaRPr>
                <a:solidFill>
                  <a:srgbClr val="CF2127"/>
                </a:solidFill>
              </a:endParaRPr>
            </a:p>
          </p:txBody>
        </p:sp>
        <p:sp>
          <p:nvSpPr>
            <p:cNvPr id="236" name="Google Shape;236;g2e2230451e8_0_170"/>
            <p:cNvSpPr txBox="1"/>
            <p:nvPr/>
          </p:nvSpPr>
          <p:spPr>
            <a:xfrm>
              <a:off x="414603" y="1884050"/>
              <a:ext cx="4302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Inter"/>
                  <a:ea typeface="Inter"/>
                  <a:cs typeface="Inter"/>
                  <a:sym typeface="Inter"/>
                </a:rPr>
                <a:t>The histogram bars (grey) are relatively uniform on both sides of the cutoff</a:t>
              </a:r>
              <a:endParaRPr b="1" sz="1800">
                <a:solidFill>
                  <a:schemeClr val="lt1"/>
                </a:solidFill>
                <a:latin typeface="Inter"/>
                <a:ea typeface="Inter"/>
                <a:cs typeface="Inter"/>
                <a:sym typeface="Inter"/>
              </a:endParaRPr>
            </a:p>
          </p:txBody>
        </p:sp>
      </p:grpSp>
      <p:grpSp>
        <p:nvGrpSpPr>
          <p:cNvPr id="237" name="Google Shape;237;g2e2230451e8_0_170"/>
          <p:cNvGrpSpPr/>
          <p:nvPr/>
        </p:nvGrpSpPr>
        <p:grpSpPr>
          <a:xfrm>
            <a:off x="304800" y="3479488"/>
            <a:ext cx="4521900" cy="1433025"/>
            <a:chOff x="304800" y="1374425"/>
            <a:chExt cx="4521900" cy="1433025"/>
          </a:xfrm>
        </p:grpSpPr>
        <p:sp>
          <p:nvSpPr>
            <p:cNvPr id="238" name="Google Shape;238;g2e2230451e8_0_170"/>
            <p:cNvSpPr txBox="1"/>
            <p:nvPr/>
          </p:nvSpPr>
          <p:spPr>
            <a:xfrm>
              <a:off x="304800" y="1374425"/>
              <a:ext cx="452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F2127"/>
                  </a:solidFill>
                  <a:latin typeface="Inter"/>
                  <a:ea typeface="Inter"/>
                  <a:cs typeface="Inter"/>
                  <a:sym typeface="Inter"/>
                </a:rPr>
                <a:t>Continuous KDE Line</a:t>
              </a:r>
              <a:endParaRPr>
                <a:solidFill>
                  <a:srgbClr val="CF2127"/>
                </a:solidFill>
              </a:endParaRPr>
            </a:p>
          </p:txBody>
        </p:sp>
        <p:sp>
          <p:nvSpPr>
            <p:cNvPr id="239" name="Google Shape;239;g2e2230451e8_0_170"/>
            <p:cNvSpPr txBox="1"/>
            <p:nvPr/>
          </p:nvSpPr>
          <p:spPr>
            <a:xfrm>
              <a:off x="414603" y="1884050"/>
              <a:ext cx="4302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Inter"/>
                  <a:ea typeface="Inter"/>
                  <a:cs typeface="Inter"/>
                  <a:sym typeface="Inter"/>
                </a:rPr>
                <a:t>Smooth and continuous across the cutoff point, with no sharp jumps or drops</a:t>
              </a:r>
              <a:endParaRPr b="1" sz="1800">
                <a:solidFill>
                  <a:schemeClr val="lt1"/>
                </a:solidFill>
                <a:latin typeface="Inter"/>
                <a:ea typeface="Inter"/>
                <a:cs typeface="Inter"/>
                <a:sym typeface="Inter"/>
              </a:endParaRPr>
            </a:p>
          </p:txBody>
        </p:sp>
      </p:grpSp>
      <p:grpSp>
        <p:nvGrpSpPr>
          <p:cNvPr id="240" name="Google Shape;240;g2e2230451e8_0_170"/>
          <p:cNvGrpSpPr/>
          <p:nvPr/>
        </p:nvGrpSpPr>
        <p:grpSpPr>
          <a:xfrm>
            <a:off x="264337" y="5530267"/>
            <a:ext cx="11663337" cy="1092085"/>
            <a:chOff x="304800" y="1374425"/>
            <a:chExt cx="4521900" cy="631373"/>
          </a:xfrm>
        </p:grpSpPr>
        <p:sp>
          <p:nvSpPr>
            <p:cNvPr id="241" name="Google Shape;241;g2e2230451e8_0_170"/>
            <p:cNvSpPr txBox="1"/>
            <p:nvPr/>
          </p:nvSpPr>
          <p:spPr>
            <a:xfrm>
              <a:off x="304800" y="1374425"/>
              <a:ext cx="4521900" cy="231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F2127"/>
                  </a:solidFill>
                  <a:latin typeface="Inter"/>
                  <a:ea typeface="Inter"/>
                  <a:cs typeface="Inter"/>
                  <a:sym typeface="Inter"/>
                </a:rPr>
                <a:t>Valid: No Discontinuity + No Manipulation</a:t>
              </a:r>
              <a:endParaRPr>
                <a:solidFill>
                  <a:srgbClr val="CF2127"/>
                </a:solidFill>
              </a:endParaRPr>
            </a:p>
          </p:txBody>
        </p:sp>
        <p:sp>
          <p:nvSpPr>
            <p:cNvPr id="242" name="Google Shape;242;g2e2230451e8_0_170"/>
            <p:cNvSpPr txBox="1"/>
            <p:nvPr/>
          </p:nvSpPr>
          <p:spPr>
            <a:xfrm>
              <a:off x="331829" y="1631998"/>
              <a:ext cx="4302300" cy="373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Inter"/>
                  <a:ea typeface="Inter"/>
                  <a:cs typeface="Inter"/>
                  <a:sym typeface="Inter"/>
                </a:rPr>
                <a:t>O</a:t>
              </a:r>
              <a:r>
                <a:rPr b="1" lang="en-US" sz="1800">
                  <a:solidFill>
                    <a:schemeClr val="lt1"/>
                  </a:solidFill>
                  <a:latin typeface="Inter"/>
                  <a:ea typeface="Inter"/>
                  <a:cs typeface="Inter"/>
                  <a:sym typeface="Inter"/>
                </a:rPr>
                <a:t>bservations</a:t>
              </a:r>
              <a:r>
                <a:rPr b="1" lang="en-US" sz="1800">
                  <a:solidFill>
                    <a:schemeClr val="lt1"/>
                  </a:solidFill>
                  <a:latin typeface="Inter"/>
                  <a:ea typeface="Inter"/>
                  <a:cs typeface="Inter"/>
                  <a:sym typeface="Inter"/>
                </a:rPr>
                <a:t> to the treatment or control group is likely random around the cutoff.</a:t>
              </a:r>
              <a:endParaRPr b="1" sz="1800">
                <a:solidFill>
                  <a:schemeClr val="lt1"/>
                </a:solidFill>
                <a:latin typeface="Inter"/>
                <a:ea typeface="Inter"/>
                <a:cs typeface="Inter"/>
                <a:sym typeface="Inter"/>
              </a:endParaRPr>
            </a:p>
            <a:p>
              <a:pPr indent="0" lvl="0" marL="0" rtl="0" algn="l">
                <a:spcBef>
                  <a:spcPts val="0"/>
                </a:spcBef>
                <a:spcAft>
                  <a:spcPts val="0"/>
                </a:spcAft>
                <a:buNone/>
              </a:pPr>
              <a:r>
                <a:rPr b="1" lang="en-US" sz="1800">
                  <a:solidFill>
                    <a:schemeClr val="lt1"/>
                  </a:solidFill>
                  <a:latin typeface="Inter"/>
                  <a:ea typeface="Inter"/>
                  <a:cs typeface="Inter"/>
                  <a:sym typeface="Inter"/>
                </a:rPr>
                <a:t>The treatment effect is not due to manipulation of the running variable</a:t>
              </a:r>
              <a:endParaRPr b="1" sz="1800">
                <a:solidFill>
                  <a:schemeClr val="lt1"/>
                </a:solidFill>
                <a:latin typeface="Inter"/>
                <a:ea typeface="Inter"/>
                <a:cs typeface="Inter"/>
                <a:sym typeface="Inter"/>
              </a:endParaRPr>
            </a:p>
          </p:txBody>
        </p:sp>
      </p:grpSp>
      <p:grpSp>
        <p:nvGrpSpPr>
          <p:cNvPr id="243" name="Google Shape;243;g2e2230451e8_0_170"/>
          <p:cNvGrpSpPr/>
          <p:nvPr/>
        </p:nvGrpSpPr>
        <p:grpSpPr>
          <a:xfrm>
            <a:off x="-1" y="-24"/>
            <a:ext cx="550875" cy="396386"/>
            <a:chOff x="4383313" y="1578428"/>
            <a:chExt cx="1248300" cy="867935"/>
          </a:xfrm>
        </p:grpSpPr>
        <p:sp>
          <p:nvSpPr>
            <p:cNvPr id="244" name="Google Shape;244;g2e2230451e8_0_170"/>
            <p:cNvSpPr/>
            <p:nvPr/>
          </p:nvSpPr>
          <p:spPr>
            <a:xfrm>
              <a:off x="4383313" y="157842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245" name="Google Shape;245;g2e2230451e8_0_170"/>
            <p:cNvSpPr txBox="1"/>
            <p:nvPr/>
          </p:nvSpPr>
          <p:spPr>
            <a:xfrm>
              <a:off x="4562074" y="1772263"/>
              <a:ext cx="1069500" cy="67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latin typeface="Roboto"/>
                  <a:ea typeface="Roboto"/>
                  <a:cs typeface="Roboto"/>
                  <a:sym typeface="Roboto"/>
                </a:rPr>
                <a:t>03</a:t>
              </a:r>
              <a:endParaRPr b="1" sz="5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e224ac5931_0_311"/>
          <p:cNvSpPr/>
          <p:nvPr/>
        </p:nvSpPr>
        <p:spPr>
          <a:xfrm>
            <a:off x="6845525" y="4389375"/>
            <a:ext cx="3961200" cy="1360500"/>
          </a:xfrm>
          <a:prstGeom prst="roundRect">
            <a:avLst>
              <a:gd fmla="val 16667" name="adj"/>
            </a:avLst>
          </a:prstGeom>
          <a:gradFill>
            <a:gsLst>
              <a:gs pos="0">
                <a:schemeClr val="lt1"/>
              </a:gs>
              <a:gs pos="100000">
                <a:srgbClr val="BFBFBF"/>
              </a:gs>
            </a:gsLst>
            <a:lin ang="54007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g2e224ac5931_0_311"/>
          <p:cNvSpPr/>
          <p:nvPr/>
        </p:nvSpPr>
        <p:spPr>
          <a:xfrm>
            <a:off x="6845525" y="1707300"/>
            <a:ext cx="3961200" cy="1360500"/>
          </a:xfrm>
          <a:prstGeom prst="roundRect">
            <a:avLst>
              <a:gd fmla="val 16667" name="adj"/>
            </a:avLst>
          </a:prstGeom>
          <a:gradFill>
            <a:gsLst>
              <a:gs pos="0">
                <a:schemeClr val="lt1"/>
              </a:gs>
              <a:gs pos="100000">
                <a:srgbClr val="BFBFBF"/>
              </a:gs>
            </a:gsLst>
            <a:lin ang="54007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g2e224ac5931_0_311"/>
          <p:cNvSpPr/>
          <p:nvPr/>
        </p:nvSpPr>
        <p:spPr>
          <a:xfrm>
            <a:off x="1209950" y="4354650"/>
            <a:ext cx="3961200" cy="1360500"/>
          </a:xfrm>
          <a:prstGeom prst="roundRect">
            <a:avLst>
              <a:gd fmla="val 16667" name="adj"/>
            </a:avLst>
          </a:prstGeom>
          <a:gradFill>
            <a:gsLst>
              <a:gs pos="0">
                <a:schemeClr val="lt1"/>
              </a:gs>
              <a:gs pos="100000">
                <a:srgbClr val="BFBFBF"/>
              </a:gs>
            </a:gsLst>
            <a:lin ang="54007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g2e224ac5931_0_311"/>
          <p:cNvSpPr/>
          <p:nvPr/>
        </p:nvSpPr>
        <p:spPr>
          <a:xfrm>
            <a:off x="1209950" y="1707300"/>
            <a:ext cx="3961200" cy="1360500"/>
          </a:xfrm>
          <a:prstGeom prst="roundRect">
            <a:avLst>
              <a:gd fmla="val 16667" name="adj"/>
            </a:avLst>
          </a:prstGeom>
          <a:gradFill>
            <a:gsLst>
              <a:gs pos="0">
                <a:schemeClr val="lt1"/>
              </a:gs>
              <a:gs pos="100000">
                <a:srgbClr val="BFBFBF"/>
              </a:gs>
            </a:gsLst>
            <a:lin ang="54007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g2e224ac5931_0_311"/>
          <p:cNvSpPr txBox="1"/>
          <p:nvPr>
            <p:ph type="title"/>
          </p:nvPr>
        </p:nvSpPr>
        <p:spPr>
          <a:xfrm>
            <a:off x="474675" y="321600"/>
            <a:ext cx="8604000" cy="120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Inter"/>
              <a:buNone/>
            </a:pPr>
            <a:r>
              <a:rPr lang="en-US" sz="3800">
                <a:solidFill>
                  <a:srgbClr val="CF2127"/>
                </a:solidFill>
              </a:rPr>
              <a:t>Validity Conditions</a:t>
            </a:r>
            <a:r>
              <a:rPr lang="en-US" sz="3800"/>
              <a:t> </a:t>
            </a:r>
            <a:r>
              <a:rPr lang="en-US" sz="3800">
                <a:solidFill>
                  <a:schemeClr val="lt1"/>
                </a:solidFill>
              </a:rPr>
              <a:t>for RD Analysis</a:t>
            </a:r>
            <a:endParaRPr sz="3800"/>
          </a:p>
        </p:txBody>
      </p:sp>
      <p:sp>
        <p:nvSpPr>
          <p:cNvPr id="255" name="Google Shape;255;g2e224ac5931_0_311"/>
          <p:cNvSpPr txBox="1"/>
          <p:nvPr/>
        </p:nvSpPr>
        <p:spPr>
          <a:xfrm>
            <a:off x="7845288" y="1991750"/>
            <a:ext cx="25743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Inter"/>
                <a:ea typeface="Inter"/>
                <a:cs typeface="Inter"/>
                <a:sym typeface="Inter"/>
              </a:rPr>
              <a:t>Omitted Variable Bias</a:t>
            </a:r>
            <a:endParaRPr sz="1700">
              <a:solidFill>
                <a:schemeClr val="dk1"/>
              </a:solidFill>
            </a:endParaRPr>
          </a:p>
        </p:txBody>
      </p:sp>
      <p:pic>
        <p:nvPicPr>
          <p:cNvPr id="256" name="Google Shape;256;g2e224ac5931_0_311"/>
          <p:cNvPicPr preferRelativeResize="0"/>
          <p:nvPr/>
        </p:nvPicPr>
        <p:blipFill>
          <a:blip r:embed="rId3">
            <a:alphaModFix/>
          </a:blip>
          <a:stretch>
            <a:fillRect/>
          </a:stretch>
        </p:blipFill>
        <p:spPr>
          <a:xfrm>
            <a:off x="1504500" y="2006545"/>
            <a:ext cx="914400" cy="914400"/>
          </a:xfrm>
          <a:prstGeom prst="rect">
            <a:avLst/>
          </a:prstGeom>
          <a:noFill/>
          <a:ln>
            <a:noFill/>
          </a:ln>
        </p:spPr>
      </p:pic>
      <p:sp>
        <p:nvSpPr>
          <p:cNvPr id="257" name="Google Shape;257;g2e224ac5931_0_311"/>
          <p:cNvSpPr txBox="1"/>
          <p:nvPr/>
        </p:nvSpPr>
        <p:spPr>
          <a:xfrm>
            <a:off x="2571329" y="2002800"/>
            <a:ext cx="2574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chemeClr val="dk1"/>
                </a:solidFill>
                <a:latin typeface="Inter"/>
                <a:ea typeface="Inter"/>
                <a:cs typeface="Inter"/>
                <a:sym typeface="Inter"/>
              </a:rPr>
              <a:t>Strict Cutoff Enforcement</a:t>
            </a:r>
            <a:endParaRPr sz="1900">
              <a:solidFill>
                <a:schemeClr val="dk1"/>
              </a:solidFill>
            </a:endParaRPr>
          </a:p>
        </p:txBody>
      </p:sp>
      <p:pic>
        <p:nvPicPr>
          <p:cNvPr id="258" name="Google Shape;258;g2e224ac5931_0_311"/>
          <p:cNvPicPr preferRelativeResize="0"/>
          <p:nvPr/>
        </p:nvPicPr>
        <p:blipFill>
          <a:blip r:embed="rId4">
            <a:alphaModFix/>
          </a:blip>
          <a:stretch>
            <a:fillRect/>
          </a:stretch>
        </p:blipFill>
        <p:spPr>
          <a:xfrm>
            <a:off x="1283700" y="4389375"/>
            <a:ext cx="1203601" cy="1203601"/>
          </a:xfrm>
          <a:prstGeom prst="rect">
            <a:avLst/>
          </a:prstGeom>
          <a:noFill/>
          <a:ln>
            <a:noFill/>
          </a:ln>
        </p:spPr>
      </p:pic>
      <p:sp>
        <p:nvSpPr>
          <p:cNvPr id="259" name="Google Shape;259;g2e224ac5931_0_311"/>
          <p:cNvSpPr txBox="1"/>
          <p:nvPr/>
        </p:nvSpPr>
        <p:spPr>
          <a:xfrm>
            <a:off x="1857150" y="4606425"/>
            <a:ext cx="3216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Inter"/>
                <a:ea typeface="Inter"/>
                <a:cs typeface="Inter"/>
                <a:sym typeface="Inter"/>
              </a:rPr>
              <a:t>Continuity of </a:t>
            </a:r>
            <a:endParaRPr b="1" sz="1900">
              <a:solidFill>
                <a:schemeClr val="dk1"/>
              </a:solidFill>
              <a:latin typeface="Inter"/>
              <a:ea typeface="Inter"/>
              <a:cs typeface="Inter"/>
              <a:sym typeface="Inter"/>
            </a:endParaRPr>
          </a:p>
          <a:p>
            <a:pPr indent="0" lvl="0" marL="0" rtl="0" algn="ctr">
              <a:spcBef>
                <a:spcPts val="0"/>
              </a:spcBef>
              <a:spcAft>
                <a:spcPts val="0"/>
              </a:spcAft>
              <a:buNone/>
            </a:pPr>
            <a:r>
              <a:rPr b="1" lang="en-US" sz="1900">
                <a:solidFill>
                  <a:schemeClr val="dk1"/>
                </a:solidFill>
                <a:latin typeface="Inter"/>
                <a:ea typeface="Inter"/>
                <a:cs typeface="Inter"/>
                <a:sym typeface="Inter"/>
              </a:rPr>
              <a:t>Running Variables</a:t>
            </a:r>
            <a:endParaRPr sz="1700">
              <a:solidFill>
                <a:schemeClr val="dk1"/>
              </a:solidFill>
            </a:endParaRPr>
          </a:p>
        </p:txBody>
      </p:sp>
      <p:sp>
        <p:nvSpPr>
          <p:cNvPr id="260" name="Google Shape;260;g2e224ac5931_0_311"/>
          <p:cNvSpPr txBox="1"/>
          <p:nvPr/>
        </p:nvSpPr>
        <p:spPr>
          <a:xfrm>
            <a:off x="7831700" y="4650150"/>
            <a:ext cx="3000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Inter"/>
                <a:ea typeface="Inter"/>
                <a:cs typeface="Inter"/>
                <a:sym typeface="Inter"/>
              </a:rPr>
              <a:t>Balance of Baseline Covariates</a:t>
            </a:r>
            <a:endParaRPr sz="1700">
              <a:solidFill>
                <a:schemeClr val="dk1"/>
              </a:solidFill>
            </a:endParaRPr>
          </a:p>
        </p:txBody>
      </p:sp>
      <p:grpSp>
        <p:nvGrpSpPr>
          <p:cNvPr id="261" name="Google Shape;261;g2e224ac5931_0_311"/>
          <p:cNvGrpSpPr/>
          <p:nvPr/>
        </p:nvGrpSpPr>
        <p:grpSpPr>
          <a:xfrm>
            <a:off x="4017316" y="2498298"/>
            <a:ext cx="694261" cy="517794"/>
            <a:chOff x="5216456" y="3725484"/>
            <a:chExt cx="356196" cy="265631"/>
          </a:xfrm>
        </p:grpSpPr>
        <p:sp>
          <p:nvSpPr>
            <p:cNvPr id="262" name="Google Shape;262;g2e224ac5931_0_311"/>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e224ac5931_0_311"/>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g2e224ac5931_0_311"/>
          <p:cNvGrpSpPr/>
          <p:nvPr/>
        </p:nvGrpSpPr>
        <p:grpSpPr>
          <a:xfrm>
            <a:off x="4260328" y="5133523"/>
            <a:ext cx="694261" cy="517794"/>
            <a:chOff x="5216456" y="3725484"/>
            <a:chExt cx="356196" cy="265631"/>
          </a:xfrm>
        </p:grpSpPr>
        <p:sp>
          <p:nvSpPr>
            <p:cNvPr id="265" name="Google Shape;265;g2e224ac5931_0_311"/>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e224ac5931_0_311"/>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g2e224ac5931_0_311"/>
          <p:cNvGrpSpPr/>
          <p:nvPr/>
        </p:nvGrpSpPr>
        <p:grpSpPr>
          <a:xfrm>
            <a:off x="9848011" y="2445744"/>
            <a:ext cx="520861" cy="517807"/>
            <a:chOff x="4667216" y="2915382"/>
            <a:chExt cx="320273" cy="318395"/>
          </a:xfrm>
        </p:grpSpPr>
        <p:sp>
          <p:nvSpPr>
            <p:cNvPr id="268" name="Google Shape;268;g2e224ac5931_0_311"/>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CF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2127"/>
                </a:solidFill>
              </a:endParaRPr>
            </a:p>
          </p:txBody>
        </p:sp>
        <p:sp>
          <p:nvSpPr>
            <p:cNvPr id="269" name="Google Shape;269;g2e224ac5931_0_311"/>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CF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2127"/>
                </a:solidFill>
              </a:endParaRPr>
            </a:p>
          </p:txBody>
        </p:sp>
        <p:sp>
          <p:nvSpPr>
            <p:cNvPr id="270" name="Google Shape;270;g2e224ac5931_0_311"/>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CF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2127"/>
                </a:solidFill>
              </a:endParaRPr>
            </a:p>
          </p:txBody>
        </p:sp>
        <p:sp>
          <p:nvSpPr>
            <p:cNvPr id="271" name="Google Shape;271;g2e224ac5931_0_311"/>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CF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2127"/>
                </a:solidFill>
              </a:endParaRPr>
            </a:p>
          </p:txBody>
        </p:sp>
      </p:grpSp>
      <p:grpSp>
        <p:nvGrpSpPr>
          <p:cNvPr id="272" name="Google Shape;272;g2e224ac5931_0_311"/>
          <p:cNvGrpSpPr/>
          <p:nvPr/>
        </p:nvGrpSpPr>
        <p:grpSpPr>
          <a:xfrm>
            <a:off x="10086911" y="5133519"/>
            <a:ext cx="520861" cy="517807"/>
            <a:chOff x="4667216" y="2915382"/>
            <a:chExt cx="320273" cy="318395"/>
          </a:xfrm>
        </p:grpSpPr>
        <p:sp>
          <p:nvSpPr>
            <p:cNvPr id="273" name="Google Shape;273;g2e224ac5931_0_311"/>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CF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2127"/>
                </a:solidFill>
              </a:endParaRPr>
            </a:p>
          </p:txBody>
        </p:sp>
        <p:sp>
          <p:nvSpPr>
            <p:cNvPr id="274" name="Google Shape;274;g2e224ac5931_0_311"/>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CF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2127"/>
                </a:solidFill>
              </a:endParaRPr>
            </a:p>
          </p:txBody>
        </p:sp>
        <p:sp>
          <p:nvSpPr>
            <p:cNvPr id="275" name="Google Shape;275;g2e224ac5931_0_311"/>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CF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2127"/>
                </a:solidFill>
              </a:endParaRPr>
            </a:p>
          </p:txBody>
        </p:sp>
        <p:sp>
          <p:nvSpPr>
            <p:cNvPr id="276" name="Google Shape;276;g2e224ac5931_0_311"/>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CF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2127"/>
                </a:solidFill>
              </a:endParaRPr>
            </a:p>
          </p:txBody>
        </p:sp>
      </p:grpSp>
      <p:sp>
        <p:nvSpPr>
          <p:cNvPr id="277" name="Google Shape;277;g2e224ac5931_0_311"/>
          <p:cNvSpPr/>
          <p:nvPr/>
        </p:nvSpPr>
        <p:spPr>
          <a:xfrm>
            <a:off x="7042790" y="4577711"/>
            <a:ext cx="1001253" cy="914398"/>
          </a:xfrm>
          <a:custGeom>
            <a:rect b="b" l="l" r="r" t="t"/>
            <a:pathLst>
              <a:path extrusionOk="0" h="11907" w="13038">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CF2127"/>
          </a:solidFill>
          <a:ln cap="flat" cmpd="sng" w="9525">
            <a:solidFill>
              <a:srgbClr val="C111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g2e224ac5931_0_311"/>
          <p:cNvGrpSpPr/>
          <p:nvPr/>
        </p:nvGrpSpPr>
        <p:grpSpPr>
          <a:xfrm>
            <a:off x="7210840" y="1991757"/>
            <a:ext cx="771898" cy="769484"/>
            <a:chOff x="4129482" y="3681059"/>
            <a:chExt cx="355402" cy="354291"/>
          </a:xfrm>
        </p:grpSpPr>
        <p:sp>
          <p:nvSpPr>
            <p:cNvPr id="279" name="Google Shape;279;g2e224ac5931_0_311"/>
            <p:cNvSpPr/>
            <p:nvPr/>
          </p:nvSpPr>
          <p:spPr>
            <a:xfrm>
              <a:off x="4313979" y="3719578"/>
              <a:ext cx="133117" cy="225016"/>
            </a:xfrm>
            <a:custGeom>
              <a:rect b="b" l="l" r="r" t="t"/>
              <a:pathLst>
                <a:path extrusionOk="0" h="7086" w="4192">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rgbClr val="CF2127"/>
            </a:solidFill>
            <a:ln cap="flat" cmpd="sng" w="9525">
              <a:solidFill>
                <a:srgbClr val="C111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0" name="Google Shape;280;g2e224ac5931_0_311"/>
            <p:cNvSpPr/>
            <p:nvPr/>
          </p:nvSpPr>
          <p:spPr>
            <a:xfrm>
              <a:off x="4220968" y="3719197"/>
              <a:ext cx="106284" cy="132387"/>
            </a:xfrm>
            <a:custGeom>
              <a:rect b="b" l="l" r="r" t="t"/>
              <a:pathLst>
                <a:path extrusionOk="0" h="4169" w="3347">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rgbClr val="CF2127"/>
            </a:solidFill>
            <a:ln cap="flat" cmpd="sng" w="9525">
              <a:solidFill>
                <a:srgbClr val="C111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 name="Google Shape;281;g2e224ac5931_0_311"/>
            <p:cNvSpPr/>
            <p:nvPr/>
          </p:nvSpPr>
          <p:spPr>
            <a:xfrm>
              <a:off x="4167270" y="3772545"/>
              <a:ext cx="226127" cy="225746"/>
            </a:xfrm>
            <a:custGeom>
              <a:rect b="b" l="l" r="r" t="t"/>
              <a:pathLst>
                <a:path extrusionOk="0" h="7109" w="7121">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rgbClr val="CF2127"/>
            </a:solidFill>
            <a:ln cap="flat" cmpd="sng" w="9525">
              <a:solidFill>
                <a:srgbClr val="C111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 name="Google Shape;282;g2e224ac5931_0_311"/>
            <p:cNvSpPr/>
            <p:nvPr/>
          </p:nvSpPr>
          <p:spPr>
            <a:xfrm>
              <a:off x="4129482" y="3681059"/>
              <a:ext cx="355402" cy="354291"/>
            </a:xfrm>
            <a:custGeom>
              <a:rect b="b" l="l" r="r" t="t"/>
              <a:pathLst>
                <a:path extrusionOk="0" h="11157" w="11192">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rgbClr val="CF2127"/>
            </a:solidFill>
            <a:ln cap="flat" cmpd="sng" w="9525">
              <a:solidFill>
                <a:srgbClr val="C111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283" name="Google Shape;283;g2e224ac5931_0_311"/>
          <p:cNvSpPr txBox="1"/>
          <p:nvPr/>
        </p:nvSpPr>
        <p:spPr>
          <a:xfrm>
            <a:off x="1380600" y="3172050"/>
            <a:ext cx="375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Inter"/>
                <a:ea typeface="Inter"/>
                <a:cs typeface="Inter"/>
                <a:sym typeface="Inter"/>
              </a:rPr>
              <a:t>Users before and after </a:t>
            </a:r>
            <a:r>
              <a:rPr b="1" lang="en-US">
                <a:solidFill>
                  <a:schemeClr val="lt1"/>
                </a:solidFill>
                <a:latin typeface="Inter"/>
                <a:ea typeface="Inter"/>
                <a:cs typeface="Inter"/>
                <a:sym typeface="Inter"/>
              </a:rPr>
              <a:t>the cutoff</a:t>
            </a:r>
            <a:r>
              <a:rPr b="1" lang="en-US">
                <a:solidFill>
                  <a:schemeClr val="lt1"/>
                </a:solidFill>
                <a:latin typeface="Inter"/>
                <a:ea typeface="Inter"/>
                <a:cs typeface="Inter"/>
                <a:sym typeface="Inter"/>
              </a:rPr>
              <a:t> clearly distinguished by free trial receipt</a:t>
            </a:r>
            <a:endParaRPr>
              <a:latin typeface="Inter"/>
              <a:ea typeface="Inter"/>
              <a:cs typeface="Inter"/>
              <a:sym typeface="Inter"/>
            </a:endParaRPr>
          </a:p>
        </p:txBody>
      </p:sp>
      <p:sp>
        <p:nvSpPr>
          <p:cNvPr id="284" name="Google Shape;284;g2e224ac5931_0_311"/>
          <p:cNvSpPr txBox="1"/>
          <p:nvPr/>
        </p:nvSpPr>
        <p:spPr>
          <a:xfrm>
            <a:off x="1192528" y="5835375"/>
            <a:ext cx="4218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Inter"/>
              <a:buChar char="●"/>
            </a:pPr>
            <a:r>
              <a:rPr b="1" lang="en-US">
                <a:solidFill>
                  <a:schemeClr val="lt1"/>
                </a:solidFill>
                <a:latin typeface="Inter"/>
                <a:ea typeface="Inter"/>
                <a:cs typeface="Inter"/>
                <a:sym typeface="Inter"/>
              </a:rPr>
              <a:t>Days from cutoff date continuous and not manipulated</a:t>
            </a:r>
            <a:endParaRPr b="1">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b="1" lang="en-US">
                <a:solidFill>
                  <a:schemeClr val="lt1"/>
                </a:solidFill>
                <a:latin typeface="Inter"/>
                <a:ea typeface="Inter"/>
                <a:cs typeface="Inter"/>
                <a:sym typeface="Inter"/>
              </a:rPr>
              <a:t>No advance notice of trial termination</a:t>
            </a:r>
            <a:endParaRPr b="1">
              <a:solidFill>
                <a:schemeClr val="lt1"/>
              </a:solidFill>
              <a:latin typeface="Inter"/>
              <a:ea typeface="Inter"/>
              <a:cs typeface="Inter"/>
              <a:sym typeface="Inter"/>
            </a:endParaRPr>
          </a:p>
        </p:txBody>
      </p:sp>
      <p:sp>
        <p:nvSpPr>
          <p:cNvPr id="285" name="Google Shape;285;g2e224ac5931_0_311"/>
          <p:cNvSpPr txBox="1"/>
          <p:nvPr/>
        </p:nvSpPr>
        <p:spPr>
          <a:xfrm>
            <a:off x="6333800" y="3121200"/>
            <a:ext cx="49926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a:solidFill>
                  <a:schemeClr val="lt1"/>
                </a:solidFill>
                <a:latin typeface="Inter"/>
                <a:ea typeface="Inter"/>
                <a:cs typeface="Inter"/>
                <a:sym typeface="Inter"/>
              </a:rPr>
              <a:t>No omitted variables vary systematically at the cutoff point</a:t>
            </a:r>
            <a:endParaRPr b="1">
              <a:solidFill>
                <a:schemeClr val="lt1"/>
              </a:solidFill>
              <a:latin typeface="Inter"/>
              <a:ea typeface="Inter"/>
              <a:cs typeface="Inter"/>
              <a:sym typeface="Inter"/>
            </a:endParaRPr>
          </a:p>
        </p:txBody>
      </p:sp>
      <p:sp>
        <p:nvSpPr>
          <p:cNvPr id="286" name="Google Shape;286;g2e224ac5931_0_311"/>
          <p:cNvSpPr txBox="1"/>
          <p:nvPr/>
        </p:nvSpPr>
        <p:spPr>
          <a:xfrm>
            <a:off x="6906800" y="5811200"/>
            <a:ext cx="384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Inter"/>
                <a:ea typeface="Inter"/>
                <a:cs typeface="Inter"/>
                <a:sym typeface="Inter"/>
              </a:rPr>
              <a:t>C</a:t>
            </a:r>
            <a:r>
              <a:rPr b="1" lang="en-US">
                <a:solidFill>
                  <a:schemeClr val="lt1"/>
                </a:solidFill>
                <a:latin typeface="Inter"/>
                <a:ea typeface="Inter"/>
                <a:cs typeface="Inter"/>
                <a:sym typeface="Inter"/>
              </a:rPr>
              <a:t>haracteristic of baseline covariates on both sides of the cutoff are similar</a:t>
            </a:r>
            <a:endParaRPr b="1">
              <a:solidFill>
                <a:schemeClr val="lt1"/>
              </a:solidFill>
              <a:latin typeface="Inter"/>
              <a:ea typeface="Inter"/>
              <a:cs typeface="Inter"/>
              <a:sym typeface="Inter"/>
            </a:endParaRPr>
          </a:p>
        </p:txBody>
      </p:sp>
      <p:grpSp>
        <p:nvGrpSpPr>
          <p:cNvPr id="287" name="Google Shape;287;g2e224ac5931_0_311"/>
          <p:cNvGrpSpPr/>
          <p:nvPr/>
        </p:nvGrpSpPr>
        <p:grpSpPr>
          <a:xfrm>
            <a:off x="-1" y="-24"/>
            <a:ext cx="550875" cy="396386"/>
            <a:chOff x="4383313" y="1578428"/>
            <a:chExt cx="1248300" cy="867935"/>
          </a:xfrm>
        </p:grpSpPr>
        <p:sp>
          <p:nvSpPr>
            <p:cNvPr id="288" name="Google Shape;288;g2e224ac5931_0_311"/>
            <p:cNvSpPr/>
            <p:nvPr/>
          </p:nvSpPr>
          <p:spPr>
            <a:xfrm>
              <a:off x="4383313" y="157842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289" name="Google Shape;289;g2e224ac5931_0_311"/>
            <p:cNvSpPr txBox="1"/>
            <p:nvPr/>
          </p:nvSpPr>
          <p:spPr>
            <a:xfrm>
              <a:off x="4562074" y="1772263"/>
              <a:ext cx="1069500" cy="67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latin typeface="Roboto"/>
                  <a:ea typeface="Roboto"/>
                  <a:cs typeface="Roboto"/>
                  <a:sym typeface="Roboto"/>
                </a:rPr>
                <a:t>03</a:t>
              </a:r>
              <a:endParaRPr b="1" sz="500"/>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e224ac5931_0_147"/>
          <p:cNvSpPr/>
          <p:nvPr/>
        </p:nvSpPr>
        <p:spPr>
          <a:xfrm>
            <a:off x="2920102" y="2576659"/>
            <a:ext cx="3789931" cy="1697520"/>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C111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2e224ac5931_0_147"/>
          <p:cNvSpPr/>
          <p:nvPr/>
        </p:nvSpPr>
        <p:spPr>
          <a:xfrm>
            <a:off x="4944281" y="2576659"/>
            <a:ext cx="3791475" cy="1697520"/>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C111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e224ac5931_0_147"/>
          <p:cNvSpPr txBox="1"/>
          <p:nvPr/>
        </p:nvSpPr>
        <p:spPr>
          <a:xfrm>
            <a:off x="462075" y="2906000"/>
            <a:ext cx="26379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800">
                <a:solidFill>
                  <a:schemeClr val="lt1"/>
                </a:solidFill>
              </a:rPr>
              <a:t>Customer Demographic</a:t>
            </a:r>
            <a:endParaRPr b="1" sz="1800">
              <a:solidFill>
                <a:schemeClr val="lt1"/>
              </a:solidFill>
            </a:endParaRPr>
          </a:p>
        </p:txBody>
      </p:sp>
      <p:grpSp>
        <p:nvGrpSpPr>
          <p:cNvPr id="297" name="Google Shape;297;g2e224ac5931_0_147"/>
          <p:cNvGrpSpPr/>
          <p:nvPr/>
        </p:nvGrpSpPr>
        <p:grpSpPr>
          <a:xfrm>
            <a:off x="3456653" y="2906000"/>
            <a:ext cx="978556" cy="898779"/>
            <a:chOff x="7070872" y="2410871"/>
            <a:chExt cx="398321" cy="371013"/>
          </a:xfrm>
        </p:grpSpPr>
        <p:sp>
          <p:nvSpPr>
            <p:cNvPr id="298" name="Google Shape;298;g2e224ac5931_0_147"/>
            <p:cNvSpPr/>
            <p:nvPr/>
          </p:nvSpPr>
          <p:spPr>
            <a:xfrm>
              <a:off x="7204643" y="2603364"/>
              <a:ext cx="123586" cy="107641"/>
            </a:xfrm>
            <a:custGeom>
              <a:rect b="b" l="l" r="r" t="t"/>
              <a:pathLst>
                <a:path extrusionOk="0" h="3382" w="3883">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e224ac5931_0_147"/>
            <p:cNvSpPr/>
            <p:nvPr/>
          </p:nvSpPr>
          <p:spPr>
            <a:xfrm>
              <a:off x="7203147" y="2410871"/>
              <a:ext cx="133421" cy="178902"/>
            </a:xfrm>
            <a:custGeom>
              <a:rect b="b" l="l" r="r" t="t"/>
              <a:pathLst>
                <a:path extrusionOk="0" h="5621" w="4192">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e224ac5931_0_147"/>
            <p:cNvSpPr/>
            <p:nvPr/>
          </p:nvSpPr>
          <p:spPr>
            <a:xfrm>
              <a:off x="7334245"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e224ac5931_0_147"/>
            <p:cNvSpPr/>
            <p:nvPr/>
          </p:nvSpPr>
          <p:spPr>
            <a:xfrm>
              <a:off x="7070872"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g2e224ac5931_0_147"/>
          <p:cNvSpPr txBox="1"/>
          <p:nvPr/>
        </p:nvSpPr>
        <p:spPr>
          <a:xfrm>
            <a:off x="4654850" y="4685475"/>
            <a:ext cx="250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800">
                <a:solidFill>
                  <a:schemeClr val="lt1"/>
                </a:solidFill>
              </a:rPr>
              <a:t>Customer Behavior</a:t>
            </a:r>
            <a:endParaRPr b="1" sz="1800">
              <a:solidFill>
                <a:schemeClr val="lt1"/>
              </a:solidFill>
            </a:endParaRPr>
          </a:p>
        </p:txBody>
      </p:sp>
      <p:sp>
        <p:nvSpPr>
          <p:cNvPr id="303" name="Google Shape;303;g2e224ac5931_0_147"/>
          <p:cNvSpPr txBox="1"/>
          <p:nvPr/>
        </p:nvSpPr>
        <p:spPr>
          <a:xfrm>
            <a:off x="9179625" y="3194563"/>
            <a:ext cx="2704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800">
                <a:solidFill>
                  <a:schemeClr val="lt1"/>
                </a:solidFill>
              </a:rPr>
              <a:t>Marketing</a:t>
            </a:r>
            <a:r>
              <a:rPr b="1" lang="en-US" sz="1800">
                <a:solidFill>
                  <a:schemeClr val="lt1"/>
                </a:solidFill>
              </a:rPr>
              <a:t> E</a:t>
            </a:r>
            <a:r>
              <a:rPr b="1" lang="en-US" sz="1800">
                <a:solidFill>
                  <a:schemeClr val="lt1"/>
                </a:solidFill>
              </a:rPr>
              <a:t>xposure</a:t>
            </a:r>
            <a:endParaRPr b="1" sz="1800">
              <a:solidFill>
                <a:schemeClr val="lt1"/>
              </a:solidFill>
            </a:endParaRPr>
          </a:p>
        </p:txBody>
      </p:sp>
      <p:grpSp>
        <p:nvGrpSpPr>
          <p:cNvPr id="304" name="Google Shape;304;g2e224ac5931_0_147"/>
          <p:cNvGrpSpPr/>
          <p:nvPr/>
        </p:nvGrpSpPr>
        <p:grpSpPr>
          <a:xfrm>
            <a:off x="7249848" y="2967569"/>
            <a:ext cx="978536" cy="915688"/>
            <a:chOff x="2766264" y="3394042"/>
            <a:chExt cx="294873" cy="275934"/>
          </a:xfrm>
        </p:grpSpPr>
        <p:sp>
          <p:nvSpPr>
            <p:cNvPr id="305" name="Google Shape;305;g2e224ac5931_0_147"/>
            <p:cNvSpPr/>
            <p:nvPr/>
          </p:nvSpPr>
          <p:spPr>
            <a:xfrm>
              <a:off x="2766264" y="3394042"/>
              <a:ext cx="253176" cy="275934"/>
            </a:xfrm>
            <a:custGeom>
              <a:rect b="b" l="l" r="r" t="t"/>
              <a:pathLst>
                <a:path extrusionOk="0" h="8669" w="7954">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e224ac5931_0_147"/>
            <p:cNvSpPr/>
            <p:nvPr/>
          </p:nvSpPr>
          <p:spPr>
            <a:xfrm>
              <a:off x="3039143" y="3528205"/>
              <a:ext cx="21995" cy="8753"/>
            </a:xfrm>
            <a:custGeom>
              <a:rect b="b" l="l" r="r" t="t"/>
              <a:pathLst>
                <a:path extrusionOk="0" h="275" w="691">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e224ac5931_0_147"/>
            <p:cNvSpPr/>
            <p:nvPr/>
          </p:nvSpPr>
          <p:spPr>
            <a:xfrm>
              <a:off x="3019408" y="3475622"/>
              <a:ext cx="20499" cy="18875"/>
            </a:xfrm>
            <a:custGeom>
              <a:rect b="b" l="l" r="r" t="t"/>
              <a:pathLst>
                <a:path extrusionOk="0" h="593" w="644">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e224ac5931_0_147"/>
            <p:cNvSpPr/>
            <p:nvPr/>
          </p:nvSpPr>
          <p:spPr>
            <a:xfrm>
              <a:off x="3020554" y="3570348"/>
              <a:ext cx="19353" cy="18621"/>
            </a:xfrm>
            <a:custGeom>
              <a:rect b="b" l="l" r="r" t="t"/>
              <a:pathLst>
                <a:path extrusionOk="0" h="585" w="608">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9" name="Google Shape;309;g2e224ac5931_0_147"/>
          <p:cNvCxnSpPr/>
          <p:nvPr/>
        </p:nvCxnSpPr>
        <p:spPr>
          <a:xfrm flipH="1">
            <a:off x="5839525" y="4274175"/>
            <a:ext cx="6000" cy="411300"/>
          </a:xfrm>
          <a:prstGeom prst="straightConnector1">
            <a:avLst/>
          </a:prstGeom>
          <a:noFill/>
          <a:ln cap="flat" cmpd="sng" w="9525">
            <a:solidFill>
              <a:srgbClr val="A5B7C6"/>
            </a:solidFill>
            <a:prstDash val="solid"/>
            <a:round/>
            <a:headEnd len="med" w="med" type="none"/>
            <a:tailEnd len="med" w="med" type="diamond"/>
          </a:ln>
        </p:spPr>
      </p:cxnSp>
      <p:sp>
        <p:nvSpPr>
          <p:cNvPr id="310" name="Google Shape;310;g2e224ac5931_0_147"/>
          <p:cNvSpPr txBox="1"/>
          <p:nvPr/>
        </p:nvSpPr>
        <p:spPr>
          <a:xfrm>
            <a:off x="4654850" y="5083900"/>
            <a:ext cx="27042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a:solidFill>
                  <a:schemeClr val="lt1"/>
                </a:solidFill>
              </a:rPr>
              <a:t>Historical viewing behavior (engagement, views time, view preference) </a:t>
            </a:r>
            <a:r>
              <a:rPr b="1" lang="en-US">
                <a:solidFill>
                  <a:schemeClr val="lt1"/>
                </a:solidFill>
              </a:rPr>
              <a:t>of users </a:t>
            </a:r>
            <a:r>
              <a:rPr b="1" lang="en-US">
                <a:solidFill>
                  <a:schemeClr val="lt1"/>
                </a:solidFill>
              </a:rPr>
              <a:t>should not change abruptly at the cutoff</a:t>
            </a:r>
            <a:endParaRPr b="1">
              <a:solidFill>
                <a:schemeClr val="lt1"/>
              </a:solidFill>
            </a:endParaRPr>
          </a:p>
        </p:txBody>
      </p:sp>
      <p:cxnSp>
        <p:nvCxnSpPr>
          <p:cNvPr id="311" name="Google Shape;311;g2e224ac5931_0_147"/>
          <p:cNvCxnSpPr/>
          <p:nvPr/>
        </p:nvCxnSpPr>
        <p:spPr>
          <a:xfrm flipH="1" rot="10800000">
            <a:off x="4738875" y="5083900"/>
            <a:ext cx="2111700" cy="9300"/>
          </a:xfrm>
          <a:prstGeom prst="straightConnector1">
            <a:avLst/>
          </a:prstGeom>
          <a:noFill/>
          <a:ln cap="flat" cmpd="sng" w="9525">
            <a:solidFill>
              <a:schemeClr val="lt1"/>
            </a:solidFill>
            <a:prstDash val="solid"/>
            <a:round/>
            <a:headEnd len="med" w="med" type="none"/>
            <a:tailEnd len="med" w="med" type="none"/>
          </a:ln>
        </p:spPr>
      </p:cxnSp>
      <p:sp>
        <p:nvSpPr>
          <p:cNvPr id="312" name="Google Shape;312;g2e224ac5931_0_147"/>
          <p:cNvSpPr txBox="1"/>
          <p:nvPr/>
        </p:nvSpPr>
        <p:spPr>
          <a:xfrm>
            <a:off x="9179625" y="3619575"/>
            <a:ext cx="27507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a:solidFill>
                  <a:schemeClr val="lt1"/>
                </a:solidFill>
              </a:rPr>
              <a:t>Extent of users exposed to Netflix marketing campaigns should be similarly before and after the cutoff</a:t>
            </a:r>
            <a:endParaRPr b="1">
              <a:solidFill>
                <a:schemeClr val="lt1"/>
              </a:solidFill>
            </a:endParaRPr>
          </a:p>
        </p:txBody>
      </p:sp>
      <p:sp>
        <p:nvSpPr>
          <p:cNvPr id="313" name="Google Shape;313;g2e224ac5931_0_147"/>
          <p:cNvSpPr txBox="1"/>
          <p:nvPr/>
        </p:nvSpPr>
        <p:spPr>
          <a:xfrm>
            <a:off x="462075" y="3619575"/>
            <a:ext cx="26379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a:solidFill>
                  <a:schemeClr val="lt1"/>
                </a:solidFill>
              </a:rPr>
              <a:t>Age and gender distribution of users signing up before and after the cutoff should be similar</a:t>
            </a:r>
            <a:endParaRPr b="1">
              <a:solidFill>
                <a:schemeClr val="lt1"/>
              </a:solidFill>
            </a:endParaRPr>
          </a:p>
        </p:txBody>
      </p:sp>
      <p:cxnSp>
        <p:nvCxnSpPr>
          <p:cNvPr id="314" name="Google Shape;314;g2e224ac5931_0_147"/>
          <p:cNvCxnSpPr/>
          <p:nvPr/>
        </p:nvCxnSpPr>
        <p:spPr>
          <a:xfrm flipH="1" rot="10800000">
            <a:off x="9246625" y="3619575"/>
            <a:ext cx="2111700" cy="9300"/>
          </a:xfrm>
          <a:prstGeom prst="straightConnector1">
            <a:avLst/>
          </a:prstGeom>
          <a:noFill/>
          <a:ln cap="flat" cmpd="sng" w="9525">
            <a:solidFill>
              <a:schemeClr val="lt1"/>
            </a:solidFill>
            <a:prstDash val="solid"/>
            <a:round/>
            <a:headEnd len="med" w="med" type="none"/>
            <a:tailEnd len="med" w="med" type="none"/>
          </a:ln>
        </p:spPr>
      </p:cxnSp>
      <p:cxnSp>
        <p:nvCxnSpPr>
          <p:cNvPr id="315" name="Google Shape;315;g2e224ac5931_0_147"/>
          <p:cNvCxnSpPr/>
          <p:nvPr/>
        </p:nvCxnSpPr>
        <p:spPr>
          <a:xfrm flipH="1" rot="10800000">
            <a:off x="540975" y="3610575"/>
            <a:ext cx="1839300" cy="27300"/>
          </a:xfrm>
          <a:prstGeom prst="straightConnector1">
            <a:avLst/>
          </a:prstGeom>
          <a:noFill/>
          <a:ln cap="flat" cmpd="sng" w="9525">
            <a:solidFill>
              <a:schemeClr val="lt1"/>
            </a:solidFill>
            <a:prstDash val="solid"/>
            <a:round/>
            <a:headEnd len="med" w="med" type="none"/>
            <a:tailEnd len="med" w="med" type="none"/>
          </a:ln>
        </p:spPr>
      </p:cxnSp>
      <p:cxnSp>
        <p:nvCxnSpPr>
          <p:cNvPr id="316" name="Google Shape;316;g2e224ac5931_0_147"/>
          <p:cNvCxnSpPr/>
          <p:nvPr/>
        </p:nvCxnSpPr>
        <p:spPr>
          <a:xfrm flipH="1" rot="5400000">
            <a:off x="2715571" y="3219729"/>
            <a:ext cx="6000" cy="411363"/>
          </a:xfrm>
          <a:prstGeom prst="straightConnector1">
            <a:avLst/>
          </a:prstGeom>
          <a:noFill/>
          <a:ln cap="flat" cmpd="sng" w="9525">
            <a:solidFill>
              <a:srgbClr val="A5B7C6"/>
            </a:solidFill>
            <a:prstDash val="solid"/>
            <a:round/>
            <a:headEnd len="med" w="med" type="none"/>
            <a:tailEnd len="med" w="med" type="diamond"/>
          </a:ln>
        </p:spPr>
      </p:cxnSp>
      <p:cxnSp>
        <p:nvCxnSpPr>
          <p:cNvPr id="317" name="Google Shape;317;g2e224ac5931_0_147"/>
          <p:cNvCxnSpPr/>
          <p:nvPr/>
        </p:nvCxnSpPr>
        <p:spPr>
          <a:xfrm rot="-5400000">
            <a:off x="8938379" y="3219754"/>
            <a:ext cx="6000" cy="411363"/>
          </a:xfrm>
          <a:prstGeom prst="straightConnector1">
            <a:avLst/>
          </a:prstGeom>
          <a:noFill/>
          <a:ln cap="flat" cmpd="sng" w="9525">
            <a:solidFill>
              <a:srgbClr val="A5B7C6"/>
            </a:solidFill>
            <a:prstDash val="solid"/>
            <a:round/>
            <a:headEnd len="med" w="med" type="none"/>
            <a:tailEnd len="med" w="med" type="diamond"/>
          </a:ln>
        </p:spPr>
      </p:cxnSp>
      <p:sp>
        <p:nvSpPr>
          <p:cNvPr id="318" name="Google Shape;318;g2e224ac5931_0_147"/>
          <p:cNvSpPr txBox="1"/>
          <p:nvPr>
            <p:ph type="title"/>
          </p:nvPr>
        </p:nvSpPr>
        <p:spPr>
          <a:xfrm>
            <a:off x="477400" y="486200"/>
            <a:ext cx="10335300" cy="120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Inter"/>
              <a:buNone/>
            </a:pPr>
            <a:r>
              <a:rPr b="1" lang="en-US" sz="3800">
                <a:solidFill>
                  <a:schemeClr val="lt1"/>
                </a:solidFill>
                <a:latin typeface="Inter"/>
                <a:ea typeface="Inter"/>
                <a:cs typeface="Inter"/>
                <a:sym typeface="Inter"/>
              </a:rPr>
              <a:t>Testing Validity with Baseline Covariates</a:t>
            </a:r>
            <a:endParaRPr b="1" i="0" sz="3800" u="none" strike="noStrike">
              <a:solidFill>
                <a:schemeClr val="accent1"/>
              </a:solidFill>
              <a:latin typeface="Inter"/>
              <a:ea typeface="Inter"/>
              <a:cs typeface="Inter"/>
              <a:sym typeface="Inter"/>
            </a:endParaRPr>
          </a:p>
        </p:txBody>
      </p:sp>
      <p:grpSp>
        <p:nvGrpSpPr>
          <p:cNvPr id="319" name="Google Shape;319;g2e224ac5931_0_147"/>
          <p:cNvGrpSpPr/>
          <p:nvPr/>
        </p:nvGrpSpPr>
        <p:grpSpPr>
          <a:xfrm>
            <a:off x="5366412" y="2951897"/>
            <a:ext cx="927140" cy="923864"/>
            <a:chOff x="6203579" y="3348981"/>
            <a:chExt cx="351615" cy="350373"/>
          </a:xfrm>
        </p:grpSpPr>
        <p:sp>
          <p:nvSpPr>
            <p:cNvPr id="320" name="Google Shape;320;g2e224ac5931_0_147"/>
            <p:cNvSpPr/>
            <p:nvPr/>
          </p:nvSpPr>
          <p:spPr>
            <a:xfrm>
              <a:off x="6377667" y="3404249"/>
              <a:ext cx="93686" cy="58072"/>
            </a:xfrm>
            <a:custGeom>
              <a:rect b="b" l="l" r="r" t="t"/>
              <a:pathLst>
                <a:path extrusionOk="0" h="1823" w="2941">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2e224ac5931_0_147"/>
            <p:cNvSpPr/>
            <p:nvPr/>
          </p:nvSpPr>
          <p:spPr>
            <a:xfrm>
              <a:off x="6260090" y="3449611"/>
              <a:ext cx="76643" cy="44947"/>
            </a:xfrm>
            <a:custGeom>
              <a:rect b="b" l="l" r="r" t="t"/>
              <a:pathLst>
                <a:path extrusionOk="0" h="1411" w="2406">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e224ac5931_0_147"/>
            <p:cNvSpPr/>
            <p:nvPr/>
          </p:nvSpPr>
          <p:spPr>
            <a:xfrm>
              <a:off x="6415574" y="3498349"/>
              <a:ext cx="49343" cy="21598"/>
            </a:xfrm>
            <a:custGeom>
              <a:rect b="b" l="l" r="r" t="t"/>
              <a:pathLst>
                <a:path extrusionOk="0" h="678" w="1549">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e224ac5931_0_147"/>
            <p:cNvSpPr/>
            <p:nvPr/>
          </p:nvSpPr>
          <p:spPr>
            <a:xfrm>
              <a:off x="6344283" y="3473247"/>
              <a:ext cx="41380" cy="32301"/>
            </a:xfrm>
            <a:custGeom>
              <a:rect b="b" l="l" r="r" t="t"/>
              <a:pathLst>
                <a:path extrusionOk="0" h="1014" w="1299">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e224ac5931_0_147"/>
            <p:cNvSpPr/>
            <p:nvPr/>
          </p:nvSpPr>
          <p:spPr>
            <a:xfrm>
              <a:off x="6203579" y="3348981"/>
              <a:ext cx="351615" cy="350373"/>
            </a:xfrm>
            <a:custGeom>
              <a:rect b="b" l="l" r="r" t="t"/>
              <a:pathLst>
                <a:path extrusionOk="0" h="10999" w="11038">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g2e224ac5931_0_147"/>
          <p:cNvGrpSpPr/>
          <p:nvPr/>
        </p:nvGrpSpPr>
        <p:grpSpPr>
          <a:xfrm>
            <a:off x="-1" y="-24"/>
            <a:ext cx="550875" cy="396386"/>
            <a:chOff x="4383313" y="1578428"/>
            <a:chExt cx="1248300" cy="867935"/>
          </a:xfrm>
        </p:grpSpPr>
        <p:sp>
          <p:nvSpPr>
            <p:cNvPr id="326" name="Google Shape;326;g2e224ac5931_0_147"/>
            <p:cNvSpPr/>
            <p:nvPr/>
          </p:nvSpPr>
          <p:spPr>
            <a:xfrm>
              <a:off x="4383313" y="1578428"/>
              <a:ext cx="1248300" cy="798300"/>
            </a:xfrm>
            <a:prstGeom prst="homePlate">
              <a:avLst>
                <a:gd fmla="val 50000" name="adj"/>
              </a:avLst>
            </a:prstGeom>
            <a:solidFill>
              <a:schemeClr val="dk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327" name="Google Shape;327;g2e224ac5931_0_147"/>
            <p:cNvSpPr txBox="1"/>
            <p:nvPr/>
          </p:nvSpPr>
          <p:spPr>
            <a:xfrm>
              <a:off x="4562074" y="1772263"/>
              <a:ext cx="1069500" cy="67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latin typeface="Roboto"/>
                  <a:ea typeface="Roboto"/>
                  <a:cs typeface="Roboto"/>
                  <a:sym typeface="Roboto"/>
                </a:rPr>
                <a:t>03</a:t>
              </a:r>
              <a:endParaRPr b="1" sz="500"/>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Netflix deck">
      <a:dk1>
        <a:srgbClr val="000000"/>
      </a:dk1>
      <a:lt1>
        <a:srgbClr val="FFFFFF"/>
      </a:lt1>
      <a:dk2>
        <a:srgbClr val="44546A"/>
      </a:dk2>
      <a:lt2>
        <a:srgbClr val="E7E6E6"/>
      </a:lt2>
      <a:accent1>
        <a:srgbClr val="C11119"/>
      </a:accent1>
      <a:accent2>
        <a:srgbClr val="5099EE"/>
      </a:accent2>
      <a:accent3>
        <a:srgbClr val="0A72E7"/>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2023-07-31T10:55:31Z</dcterms:created>
  <dc:creator>Aswanth Kumar A</dc:creator>
</cp:coreProperties>
</file>